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6"/>
  </p:notesMasterIdLst>
  <p:sldIdLst>
    <p:sldId id="288" r:id="rId6"/>
    <p:sldId id="275" r:id="rId7"/>
    <p:sldId id="276" r:id="rId8"/>
    <p:sldId id="291" r:id="rId9"/>
    <p:sldId id="277" r:id="rId10"/>
    <p:sldId id="268" r:id="rId11"/>
    <p:sldId id="286" r:id="rId12"/>
    <p:sldId id="282" r:id="rId13"/>
    <p:sldId id="284" r:id="rId14"/>
    <p:sldId id="266" r:id="rId15"/>
    <p:sldId id="281" r:id="rId16"/>
    <p:sldId id="259" r:id="rId17"/>
    <p:sldId id="272" r:id="rId18"/>
    <p:sldId id="287" r:id="rId19"/>
    <p:sldId id="278" r:id="rId20"/>
    <p:sldId id="270" r:id="rId21"/>
    <p:sldId id="267" r:id="rId22"/>
    <p:sldId id="269" r:id="rId23"/>
    <p:sldId id="280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F82"/>
    <a:srgbClr val="F51FFA"/>
    <a:srgbClr val="00AFDC"/>
    <a:srgbClr val="5F5F5F"/>
    <a:srgbClr val="C0DA2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BEAA4F-C74F-4B3A-86C4-1EC69F64D7D4}" v="12" dt="2022-02-03T15:15:35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48" autoAdjust="0"/>
  </p:normalViewPr>
  <p:slideViewPr>
    <p:cSldViewPr snapToGrid="0">
      <p:cViewPr varScale="1">
        <p:scale>
          <a:sx n="79" d="100"/>
          <a:sy n="79" d="100"/>
        </p:scale>
        <p:origin x="82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16164-A267-46A2-991D-806DE48EB257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01C26-9551-4FFF-A564-2E4B772457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384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01C26-9551-4FFF-A564-2E4B772457A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40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12A19-E360-40E9-B0BD-E0ECF50EC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6B777-6F33-4F4F-BD65-1C95E8FD1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48899-4E02-46BB-9258-9D0BAD37B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2E6-025F-440E-A694-4E38D4CF4156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385B2-EAB6-4D29-A68E-600A97772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39121-8FE4-4501-A235-206DC469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A1A52-C9AA-4D1A-9C07-C250E82BAA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984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B6210-5FA1-41FE-A792-BC18B7B87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88030F-CA7D-4EB0-8A8B-EDE3DF520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44BC-96AA-4DF1-A087-0BB961E42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2E6-025F-440E-A694-4E38D4CF4156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FE0D1-B52C-494B-8A73-A31408BE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0A3C-D5F6-4CF3-98AF-84E7CE774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A1A52-C9AA-4D1A-9C07-C250E82BAA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53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646368-7422-4CA0-929A-5F20A1926E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87C29F-11BA-4DC2-AB7B-A4CB43EE1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8B226-1CEF-4FAE-9707-02E79FD6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2E6-025F-440E-A694-4E38D4CF4156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D157D-F7FC-43F6-B0DA-1D03930D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7B41F-6C67-47C7-95B2-7DFA0BCC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A1A52-C9AA-4D1A-9C07-C250E82BAA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307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025B9-3618-184E-B065-7B67D7A5D9BE}" type="datetimeFigureOut">
              <a:rPr lang="en-US" smtClean="0"/>
              <a:t>04-Feb-22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2A1BE-0333-C34C-98B3-17BA7B65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61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025B9-3618-184E-B065-7B67D7A5D9BE}" type="datetimeFigureOut">
              <a:rPr lang="en-US" smtClean="0"/>
              <a:t>04-Feb-22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2A1BE-0333-C34C-98B3-17BA7B65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06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025B9-3618-184E-B065-7B67D7A5D9BE}" type="datetimeFigureOut">
              <a:rPr lang="en-US" smtClean="0"/>
              <a:t>04-Feb-22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2A1BE-0333-C34C-98B3-17BA7B65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02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025B9-3618-184E-B065-7B67D7A5D9BE}" type="datetimeFigureOut">
              <a:rPr lang="en-US" smtClean="0"/>
              <a:t>04-Feb-22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2A1BE-0333-C34C-98B3-17BA7B65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4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025B9-3618-184E-B065-7B67D7A5D9BE}" type="datetimeFigureOut">
              <a:rPr lang="en-US" smtClean="0"/>
              <a:t>04-Feb-22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2A1BE-0333-C34C-98B3-17BA7B65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29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025B9-3618-184E-B065-7B67D7A5D9BE}" type="datetimeFigureOut">
              <a:rPr lang="en-US" smtClean="0"/>
              <a:t>04-Feb-22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2A1BE-0333-C34C-98B3-17BA7B65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63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025B9-3618-184E-B065-7B67D7A5D9BE}" type="datetimeFigureOut">
              <a:rPr lang="en-US" smtClean="0"/>
              <a:t>04-Feb-22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2A1BE-0333-C34C-98B3-17BA7B65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3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025B9-3618-184E-B065-7B67D7A5D9BE}" type="datetimeFigureOut">
              <a:rPr lang="en-US" smtClean="0"/>
              <a:t>04-Feb-22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2A1BE-0333-C34C-98B3-17BA7B65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09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31E42-CAE8-42C3-9AA0-A5FBB720A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259BB-BD36-4E1F-999C-0429BCCA2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1BD1D-AB65-4A48-AE8A-B73E73B6E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2E6-025F-440E-A694-4E38D4CF4156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D0DC3-3F89-47D6-94CE-749B8D3C4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5669A-9A5A-4CD3-AC7E-E96E1B98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A1A52-C9AA-4D1A-9C07-C250E82BAA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438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025B9-3618-184E-B065-7B67D7A5D9BE}" type="datetimeFigureOut">
              <a:rPr lang="en-US" smtClean="0"/>
              <a:t>04-Feb-22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2A1BE-0333-C34C-98B3-17BA7B65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44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025B9-3618-184E-B065-7B67D7A5D9BE}" type="datetimeFigureOut">
              <a:rPr lang="en-US" smtClean="0"/>
              <a:t>04-Feb-22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2A1BE-0333-C34C-98B3-17BA7B65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08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025B9-3618-184E-B065-7B67D7A5D9BE}" type="datetimeFigureOut">
              <a:rPr lang="en-US" smtClean="0"/>
              <a:t>04-Feb-22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2A1BE-0333-C34C-98B3-17BA7B65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0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65416-B5BD-4B2E-AF11-FDE5AF72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797E6-F974-4F5B-8005-5ED023049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A8F5C-D563-45C2-A53F-16296B6FC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2E6-025F-440E-A694-4E38D4CF4156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995F2-DF02-4CCB-92A4-863C76DDE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BBE1E-8B25-493F-BBE5-55159DE5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A1A52-C9AA-4D1A-9C07-C250E82BAA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57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A494B-304C-4D7E-BD87-D7BFD4D4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F9C3A-BADA-489C-B002-9EA1533D8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9D293-7CAD-4E1A-AA54-1BE033241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32330-E6A8-4D5A-87C2-50BE0AD66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2E6-025F-440E-A694-4E38D4CF4156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048BB-5C31-4FB0-9C7C-EC9F5362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88589-9E93-440D-AB12-BDCC02F49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A1A52-C9AA-4D1A-9C07-C250E82BAA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44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DBDC-860E-4E7E-9F9F-78126AED1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262DC-318B-4577-9345-67D067DA4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9366E-036F-4CC3-9143-8A71F967A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4586B7-6A8C-4481-A3BF-9AD962EBD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BE1948-E4AF-4547-8954-811659CFD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3C2119-029D-4F28-AA28-C5615D07B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2E6-025F-440E-A694-4E38D4CF4156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ED74BE-2974-4F1A-AD03-3C9775ED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45AF91-65DB-4BDC-97D6-39AD31B7B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A1A52-C9AA-4D1A-9C07-C250E82BAA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58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4334C-085C-4F36-B7F4-F65886EAB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D1AFF-217C-4F80-B338-8F9344B2E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2E6-025F-440E-A694-4E38D4CF4156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A53B9D-4BAC-400A-8290-6A2993AE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E4E98-4D26-4420-BB76-7FF52CF57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A1A52-C9AA-4D1A-9C07-C250E82BAA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206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1638AD-8E7A-4CB9-A716-C0C038EAE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2E6-025F-440E-A694-4E38D4CF4156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905143-EAAA-4ABC-8061-60B1C047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9B1E2-9F1E-4B95-A09F-B2C95D31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A1A52-C9AA-4D1A-9C07-C250E82BAA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4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60B0-B018-44DB-A102-85BE114F1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114DF-2ADA-44F9-AB81-1AC20BF5F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0C754-BC49-485D-9448-BE92B25D4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ED349-091A-47C5-82F3-2A6085C9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2E6-025F-440E-A694-4E38D4CF4156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D45AB-D6C9-4614-8721-699B71BDB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A8C29-4583-4E4C-9FA6-A60387EA0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A1A52-C9AA-4D1A-9C07-C250E82BAA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993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F6BB9-EFD8-45DC-BCEA-D39BCEDE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9FB67F-DDB8-4987-B723-10ABFEFFE0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EF74F-AAA2-4321-98A1-B3C93030B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A3F187-5F9D-4385-8FE9-912778B6E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12E6-025F-440E-A694-4E38D4CF4156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AFC11-0F23-4672-A698-35CBC6D3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FEBA6-A8F9-4A32-9E72-9997E9C7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A1A52-C9AA-4D1A-9C07-C250E82BAA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42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D5719D-316B-43AE-99C0-132755F70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53581-0974-4CF3-897F-FB5FA859B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A9B3F-FC69-4823-8C2A-5DF39FFBB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012E6-025F-440E-A694-4E38D4CF4156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CC69C-EF85-4584-8C1D-B7C0FBB5B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5E5CE-B9F5-420B-AF6E-BCF4D56FB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A1A52-C9AA-4D1A-9C07-C250E82BAA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6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025B9-3618-184E-B065-7B67D7A5D9BE}" type="datetimeFigureOut">
              <a:rPr lang="en-US" smtClean="0"/>
              <a:t>04-Feb-22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2A1BE-0333-C34C-98B3-17BA7B656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2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A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sen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192"/>
            <a:ext cx="9144000" cy="68458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86A40D-B6BD-4254-B694-713B207A5917}"/>
              </a:ext>
            </a:extLst>
          </p:cNvPr>
          <p:cNvSpPr/>
          <p:nvPr/>
        </p:nvSpPr>
        <p:spPr>
          <a:xfrm>
            <a:off x="0" y="5449455"/>
            <a:ext cx="12192000" cy="1408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C3978-B576-4988-ADFC-2FA20659CA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6127" y="5574606"/>
            <a:ext cx="3538728" cy="1158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C85012-0A29-483F-B6DE-B5DC733925A5}"/>
              </a:ext>
            </a:extLst>
          </p:cNvPr>
          <p:cNvSpPr/>
          <p:nvPr/>
        </p:nvSpPr>
        <p:spPr>
          <a:xfrm>
            <a:off x="5060239" y="5933488"/>
            <a:ext cx="3503716" cy="6463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r"/>
            <a:r>
              <a:rPr lang="en-GB"/>
              <a:t>Operational manager and principal</a:t>
            </a:r>
            <a:endParaRPr lang="en-US">
              <a:cs typeface="Calibri" panose="020F0502020204030204"/>
            </a:endParaRPr>
          </a:p>
          <a:p>
            <a:pPr algn="r"/>
            <a:r>
              <a:rPr lang="en-GB"/>
              <a:t>funder of YPI in Scotland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677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PI_GIF 05_SIGNS_CLOSE UP_02">
            <a:hlinkClick r:id="" action="ppaction://media"/>
            <a:extLst>
              <a:ext uri="{FF2B5EF4-FFF2-40B4-BE49-F238E27FC236}">
                <a16:creationId xmlns:a16="http://schemas.microsoft.com/office/drawing/2014/main" id="{30AE0BB5-0BC7-4DFF-A1EB-E7642A19DE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55689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1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EF22-1CCD-4FE6-9DEF-C09AC057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YPI_GIF 05_SIGNS_CLOSE UP_02">
            <a:hlinkClick r:id="" action="ppaction://media"/>
            <a:extLst>
              <a:ext uri="{FF2B5EF4-FFF2-40B4-BE49-F238E27FC236}">
                <a16:creationId xmlns:a16="http://schemas.microsoft.com/office/drawing/2014/main" id="{E183C28D-95B7-4509-BFDE-A4962A5F29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3680"/>
            <a:ext cx="12252153" cy="6891680"/>
          </a:xfrm>
        </p:spPr>
      </p:pic>
    </p:spTree>
    <p:extLst>
      <p:ext uri="{BB962C8B-B14F-4D97-AF65-F5344CB8AC3E}">
        <p14:creationId xmlns:p14="http://schemas.microsoft.com/office/powerpoint/2010/main" val="361760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resentation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6028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4265" y="672985"/>
            <a:ext cx="1524000" cy="168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674" y="2562716"/>
            <a:ext cx="1498600" cy="149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300" y="4367566"/>
            <a:ext cx="1498600" cy="149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29" y="4868913"/>
            <a:ext cx="1498600" cy="1498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530" y="3699102"/>
            <a:ext cx="1498600" cy="149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858" y="1863552"/>
            <a:ext cx="1498600" cy="1498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310" y="471072"/>
            <a:ext cx="14986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5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PI_PRESENTATION GIFS_CAKE">
            <a:hlinkClick r:id="" action="ppaction://media"/>
            <a:extLst>
              <a:ext uri="{FF2B5EF4-FFF2-40B4-BE49-F238E27FC236}">
                <a16:creationId xmlns:a16="http://schemas.microsoft.com/office/drawing/2014/main" id="{2E5D49BD-3E99-4FD4-9B6A-BE7D59FFB0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55689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A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DB9D66E-A962-4FA7-B3C5-23113BAE5BF5}"/>
              </a:ext>
            </a:extLst>
          </p:cNvPr>
          <p:cNvGrpSpPr/>
          <p:nvPr/>
        </p:nvGrpSpPr>
        <p:grpSpPr>
          <a:xfrm>
            <a:off x="1388524" y="48"/>
            <a:ext cx="9414952" cy="6896431"/>
            <a:chOff x="1507079" y="-11289"/>
            <a:chExt cx="9414952" cy="6896431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BC2B412-4704-4834-BA50-EF6083F701B4}"/>
                </a:ext>
              </a:extLst>
            </p:cNvPr>
            <p:cNvSpPr txBox="1"/>
            <p:nvPr/>
          </p:nvSpPr>
          <p:spPr>
            <a:xfrm>
              <a:off x="7842083" y="1291963"/>
              <a:ext cx="208846" cy="253916"/>
            </a:xfrm>
            <a:prstGeom prst="rect">
              <a:avLst/>
            </a:prstGeom>
            <a:solidFill>
              <a:srgbClr val="C0DA2F"/>
            </a:solidFill>
          </p:spPr>
          <p:txBody>
            <a:bodyPr wrap="square" rtlCol="0">
              <a:spAutoFit/>
            </a:bodyPr>
            <a:lstStyle/>
            <a:p>
              <a:endParaRPr lang="en-GB" sz="1050">
                <a:solidFill>
                  <a:schemeClr val="bg1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B00EF9F-850D-415D-A399-14D884E96488}"/>
                </a:ext>
              </a:extLst>
            </p:cNvPr>
            <p:cNvGrpSpPr/>
            <p:nvPr/>
          </p:nvGrpSpPr>
          <p:grpSpPr>
            <a:xfrm>
              <a:off x="1507079" y="-11289"/>
              <a:ext cx="9414952" cy="6896431"/>
              <a:chOff x="-69669" y="-27142"/>
              <a:chExt cx="9414952" cy="6896431"/>
            </a:xfrm>
          </p:grpSpPr>
          <p:pic>
            <p:nvPicPr>
              <p:cNvPr id="11" name="Picture 10" descr="Presentation8.jpg">
                <a:extLst>
                  <a:ext uri="{FF2B5EF4-FFF2-40B4-BE49-F238E27FC236}">
                    <a16:creationId xmlns:a16="http://schemas.microsoft.com/office/drawing/2014/main" id="{172EAB0F-8D76-4008-B6E4-F02ABB203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69669" y="-27142"/>
                <a:ext cx="9213669" cy="6896431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E1871B7-65AE-43DE-B5FA-FC66E92D4BA0}"/>
                  </a:ext>
                </a:extLst>
              </p:cNvPr>
              <p:cNvSpPr/>
              <p:nvPr/>
            </p:nvSpPr>
            <p:spPr>
              <a:xfrm>
                <a:off x="2465584" y="6234327"/>
                <a:ext cx="1806223" cy="417689"/>
              </a:xfrm>
              <a:prstGeom prst="rect">
                <a:avLst/>
              </a:prstGeom>
              <a:solidFill>
                <a:srgbClr val="C0DA2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4400" b="1"/>
                  <a:t>25,070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CE015F-05C9-4208-845D-5A3ABECBD270}"/>
                  </a:ext>
                </a:extLst>
              </p:cNvPr>
              <p:cNvSpPr txBox="1"/>
              <p:nvPr/>
            </p:nvSpPr>
            <p:spPr>
              <a:xfrm>
                <a:off x="7023625" y="6545028"/>
                <a:ext cx="2321658" cy="230832"/>
              </a:xfrm>
              <a:prstGeom prst="rect">
                <a:avLst/>
              </a:prstGeom>
              <a:solidFill>
                <a:srgbClr val="C0DA2F"/>
              </a:solidFill>
            </p:spPr>
            <p:txBody>
              <a:bodyPr wrap="square" rtlCol="0" anchor="t">
                <a:spAutoFit/>
              </a:bodyPr>
              <a:lstStyle/>
              <a:p>
                <a:r>
                  <a:rPr lang="en-GB" sz="900"/>
                  <a:t>*Stats taken from OSCR.org.uk (Aug 2020)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CE27CE-39EC-42AF-8382-65887C0FA712}"/>
                  </a:ext>
                </a:extLst>
              </p:cNvPr>
              <p:cNvSpPr txBox="1"/>
              <p:nvPr/>
            </p:nvSpPr>
            <p:spPr>
              <a:xfrm>
                <a:off x="5492041" y="2698043"/>
                <a:ext cx="265292" cy="259645"/>
              </a:xfrm>
              <a:prstGeom prst="rect">
                <a:avLst/>
              </a:prstGeom>
              <a:solidFill>
                <a:srgbClr val="00AFDC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EA9ECE-B8B5-4FF6-A6C1-96C0230931F6}"/>
                  </a:ext>
                </a:extLst>
              </p:cNvPr>
              <p:cNvSpPr txBox="1"/>
              <p:nvPr/>
            </p:nvSpPr>
            <p:spPr>
              <a:xfrm>
                <a:off x="5353751" y="2665242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bg1"/>
                    </a:solidFill>
                  </a:rPr>
                  <a:t>1,348</a:t>
                </a:r>
                <a:endParaRPr lang="en-GB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5C25FB5-5136-44A6-A50B-32D9C079DB90}"/>
                  </a:ext>
                </a:extLst>
              </p:cNvPr>
              <p:cNvSpPr/>
              <p:nvPr/>
            </p:nvSpPr>
            <p:spPr>
              <a:xfrm>
                <a:off x="5238044" y="3285067"/>
                <a:ext cx="253997" cy="169333"/>
              </a:xfrm>
              <a:prstGeom prst="rect">
                <a:avLst/>
              </a:prstGeom>
              <a:solidFill>
                <a:srgbClr val="00AFD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F9E912A-3B54-43F5-AD3D-0AD0FD6AAEFF}"/>
                  </a:ext>
                </a:extLst>
              </p:cNvPr>
              <p:cNvSpPr/>
              <p:nvPr/>
            </p:nvSpPr>
            <p:spPr>
              <a:xfrm>
                <a:off x="3166536" y="5740400"/>
                <a:ext cx="253997" cy="169333"/>
              </a:xfrm>
              <a:prstGeom prst="rect">
                <a:avLst/>
              </a:prstGeom>
              <a:solidFill>
                <a:srgbClr val="C0DA2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06D406D-9208-4EA5-972E-3E2C1857C8E1}"/>
                  </a:ext>
                </a:extLst>
              </p:cNvPr>
              <p:cNvSpPr txBox="1"/>
              <p:nvPr/>
            </p:nvSpPr>
            <p:spPr>
              <a:xfrm>
                <a:off x="5173022" y="3265288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bg1"/>
                    </a:solidFill>
                  </a:rPr>
                  <a:t>568</a:t>
                </a:r>
                <a:endParaRPr lang="en-GB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867ACB0-58F9-4B72-8605-1954FED68099}"/>
                  </a:ext>
                </a:extLst>
              </p:cNvPr>
              <p:cNvSpPr/>
              <p:nvPr/>
            </p:nvSpPr>
            <p:spPr>
              <a:xfrm>
                <a:off x="5492041" y="4816465"/>
                <a:ext cx="333027" cy="169333"/>
              </a:xfrm>
              <a:prstGeom prst="rect">
                <a:avLst/>
              </a:prstGeom>
              <a:solidFill>
                <a:srgbClr val="00AFD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60CA7BB-9ECB-4F66-B532-E04EC59FDCF4}"/>
                  </a:ext>
                </a:extLst>
              </p:cNvPr>
              <p:cNvSpPr/>
              <p:nvPr/>
            </p:nvSpPr>
            <p:spPr>
              <a:xfrm>
                <a:off x="6479822" y="4064000"/>
                <a:ext cx="253997" cy="169333"/>
              </a:xfrm>
              <a:prstGeom prst="rect">
                <a:avLst/>
              </a:prstGeom>
              <a:solidFill>
                <a:srgbClr val="C0DA2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EBD03E7-9D69-495A-B671-FE5F6F64FC3A}"/>
                  </a:ext>
                </a:extLst>
              </p:cNvPr>
              <p:cNvSpPr txBox="1"/>
              <p:nvPr/>
            </p:nvSpPr>
            <p:spPr>
              <a:xfrm>
                <a:off x="5410199" y="4739577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bg1"/>
                    </a:solidFill>
                  </a:rPr>
                  <a:t>2,939</a:t>
                </a:r>
                <a:endParaRPr lang="en-GB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1CB710-6ECE-4150-AAAC-425DF4338ACA}"/>
                  </a:ext>
                </a:extLst>
              </p:cNvPr>
              <p:cNvSpPr txBox="1"/>
              <p:nvPr/>
            </p:nvSpPr>
            <p:spPr>
              <a:xfrm>
                <a:off x="6420550" y="4002862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186</a:t>
                </a:r>
                <a:endParaRPr lang="en-GB" sz="24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0353CC6-51CE-48D2-9400-5DEC2798E6B2}"/>
                  </a:ext>
                </a:extLst>
              </p:cNvPr>
              <p:cNvSpPr/>
              <p:nvPr/>
            </p:nvSpPr>
            <p:spPr>
              <a:xfrm>
                <a:off x="4653843" y="5898444"/>
                <a:ext cx="253997" cy="169333"/>
              </a:xfrm>
              <a:prstGeom prst="rect">
                <a:avLst/>
              </a:prstGeom>
              <a:solidFill>
                <a:srgbClr val="00AFD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08BDDC-A64F-496A-ACAD-606325C08396}"/>
                  </a:ext>
                </a:extLst>
              </p:cNvPr>
              <p:cNvSpPr txBox="1"/>
              <p:nvPr/>
            </p:nvSpPr>
            <p:spPr>
              <a:xfrm>
                <a:off x="4614325" y="5848710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bg1"/>
                    </a:solidFill>
                  </a:rPr>
                  <a:t>885</a:t>
                </a:r>
                <a:endParaRPr lang="en-GB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B8A5806-FBF3-40A6-8426-B3E806004165}"/>
                  </a:ext>
                </a:extLst>
              </p:cNvPr>
              <p:cNvSpPr/>
              <p:nvPr/>
            </p:nvSpPr>
            <p:spPr>
              <a:xfrm>
                <a:off x="2269076" y="3635022"/>
                <a:ext cx="253997" cy="169333"/>
              </a:xfrm>
              <a:prstGeom prst="rect">
                <a:avLst/>
              </a:prstGeom>
              <a:solidFill>
                <a:srgbClr val="C0DA2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C2A78BE-E51C-4459-A7F4-A0A698DDB6D3}"/>
                  </a:ext>
                </a:extLst>
              </p:cNvPr>
              <p:cNvSpPr txBox="1"/>
              <p:nvPr/>
            </p:nvSpPr>
            <p:spPr>
              <a:xfrm>
                <a:off x="3122785" y="5701757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362</a:t>
                </a:r>
                <a:endParaRPr lang="en-GB" sz="24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D8FA67-9C7F-43FC-A8BC-AF2F9E81D5A2}"/>
                  </a:ext>
                </a:extLst>
              </p:cNvPr>
              <p:cNvSpPr txBox="1"/>
              <p:nvPr/>
            </p:nvSpPr>
            <p:spPr>
              <a:xfrm>
                <a:off x="2221094" y="3551421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261</a:t>
                </a:r>
                <a:endParaRPr lang="en-GB" sz="24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6DAB573-ABF0-4B7F-BB13-6DCF33F4F9B5}"/>
                  </a:ext>
                </a:extLst>
              </p:cNvPr>
              <p:cNvSpPr/>
              <p:nvPr/>
            </p:nvSpPr>
            <p:spPr>
              <a:xfrm>
                <a:off x="6674554" y="4828820"/>
                <a:ext cx="253997" cy="169333"/>
              </a:xfrm>
              <a:prstGeom prst="rect">
                <a:avLst/>
              </a:prstGeom>
              <a:solidFill>
                <a:srgbClr val="C0DA2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26359C4-5F81-4F08-A874-7751346633DE}"/>
                  </a:ext>
                </a:extLst>
              </p:cNvPr>
              <p:cNvSpPr/>
              <p:nvPr/>
            </p:nvSpPr>
            <p:spPr>
              <a:xfrm>
                <a:off x="4752612" y="5239796"/>
                <a:ext cx="215899" cy="119604"/>
              </a:xfrm>
              <a:prstGeom prst="rect">
                <a:avLst/>
              </a:prstGeom>
              <a:solidFill>
                <a:srgbClr val="00AFD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8A9A9F0-B17E-4D25-99F9-BA790B5224DD}"/>
                  </a:ext>
                </a:extLst>
              </p:cNvPr>
              <p:cNvSpPr txBox="1"/>
              <p:nvPr/>
            </p:nvSpPr>
            <p:spPr>
              <a:xfrm>
                <a:off x="6640687" y="4763221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453</a:t>
                </a:r>
                <a:endParaRPr lang="en-GB" sz="24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23D98D5-ACDC-4594-AE8B-24DDEAE2F595}"/>
                  </a:ext>
                </a:extLst>
              </p:cNvPr>
              <p:cNvSpPr/>
              <p:nvPr/>
            </p:nvSpPr>
            <p:spPr>
              <a:xfrm>
                <a:off x="2429941" y="5043311"/>
                <a:ext cx="253997" cy="169333"/>
              </a:xfrm>
              <a:prstGeom prst="rect">
                <a:avLst/>
              </a:prstGeom>
              <a:solidFill>
                <a:srgbClr val="C0DA2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8FE2B63-D308-4258-AB06-8FECE7F28BAD}"/>
                  </a:ext>
                </a:extLst>
              </p:cNvPr>
              <p:cNvSpPr txBox="1"/>
              <p:nvPr/>
            </p:nvSpPr>
            <p:spPr>
              <a:xfrm>
                <a:off x="2396074" y="4982286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269</a:t>
                </a:r>
                <a:endParaRPr lang="en-GB" sz="24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FC295C0-3302-44CD-A6DC-936D70CFC945}"/>
                  </a:ext>
                </a:extLst>
              </p:cNvPr>
              <p:cNvSpPr/>
              <p:nvPr/>
            </p:nvSpPr>
            <p:spPr>
              <a:xfrm>
                <a:off x="6524977" y="5178777"/>
                <a:ext cx="253997" cy="169333"/>
              </a:xfrm>
              <a:prstGeom prst="rect">
                <a:avLst/>
              </a:prstGeom>
              <a:solidFill>
                <a:srgbClr val="C0DA2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DC5AA46-516D-4D50-8A5C-613139DE3534}"/>
                  </a:ext>
                </a:extLst>
              </p:cNvPr>
              <p:cNvSpPr/>
              <p:nvPr/>
            </p:nvSpPr>
            <p:spPr>
              <a:xfrm>
                <a:off x="4408303" y="2869900"/>
                <a:ext cx="253997" cy="169333"/>
              </a:xfrm>
              <a:prstGeom prst="rect">
                <a:avLst/>
              </a:prstGeom>
              <a:solidFill>
                <a:srgbClr val="00AFD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36844DE-38AF-4348-9EC9-E6DE29E4057B}"/>
                  </a:ext>
                </a:extLst>
              </p:cNvPr>
              <p:cNvSpPr/>
              <p:nvPr/>
            </p:nvSpPr>
            <p:spPr>
              <a:xfrm>
                <a:off x="4574832" y="4833197"/>
                <a:ext cx="279390" cy="126511"/>
              </a:xfrm>
              <a:prstGeom prst="rect">
                <a:avLst/>
              </a:prstGeom>
              <a:solidFill>
                <a:srgbClr val="00AFD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F7FABB4-7344-4B0F-9884-201DE249D2AF}"/>
                  </a:ext>
                </a:extLst>
              </p:cNvPr>
              <p:cNvSpPr/>
              <p:nvPr/>
            </p:nvSpPr>
            <p:spPr>
              <a:xfrm>
                <a:off x="6613871" y="4451366"/>
                <a:ext cx="314680" cy="169333"/>
              </a:xfrm>
              <a:prstGeom prst="rect">
                <a:avLst/>
              </a:prstGeom>
              <a:solidFill>
                <a:srgbClr val="C0DA2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DDC99CD-9207-440E-AA62-C1F8503E58A6}"/>
                  </a:ext>
                </a:extLst>
              </p:cNvPr>
              <p:cNvSpPr txBox="1"/>
              <p:nvPr/>
            </p:nvSpPr>
            <p:spPr>
              <a:xfrm>
                <a:off x="6468533" y="5125154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360</a:t>
                </a:r>
                <a:endParaRPr lang="en-GB" sz="24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C8955B2-D177-4EC0-8696-ED2DBD0C73A3}"/>
                  </a:ext>
                </a:extLst>
              </p:cNvPr>
              <p:cNvSpPr txBox="1"/>
              <p:nvPr/>
            </p:nvSpPr>
            <p:spPr>
              <a:xfrm>
                <a:off x="6546137" y="4405948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1,375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92B0B56-BF52-4304-B42E-5E546165F673}"/>
                  </a:ext>
                </a:extLst>
              </p:cNvPr>
              <p:cNvSpPr txBox="1"/>
              <p:nvPr/>
            </p:nvSpPr>
            <p:spPr>
              <a:xfrm>
                <a:off x="4473224" y="4756886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bg1"/>
                    </a:solidFill>
                  </a:rPr>
                  <a:t>2,739</a:t>
                </a:r>
                <a:endParaRPr lang="en-GB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DA1F73D-B7F0-4422-9B33-DA63D08482BE}"/>
                  </a:ext>
                </a:extLst>
              </p:cNvPr>
              <p:cNvSpPr/>
              <p:nvPr/>
            </p:nvSpPr>
            <p:spPr>
              <a:xfrm>
                <a:off x="3990628" y="2388576"/>
                <a:ext cx="253997" cy="169333"/>
              </a:xfrm>
              <a:prstGeom prst="rect">
                <a:avLst/>
              </a:prstGeom>
              <a:solidFill>
                <a:srgbClr val="00AFD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9E1F472-A0EA-4FFF-8E63-88CABA369441}"/>
                  </a:ext>
                </a:extLst>
              </p:cNvPr>
              <p:cNvSpPr txBox="1"/>
              <p:nvPr/>
            </p:nvSpPr>
            <p:spPr>
              <a:xfrm>
                <a:off x="3852321" y="2338100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bg1"/>
                    </a:solidFill>
                  </a:rPr>
                  <a:t>1,880</a:t>
                </a:r>
                <a:endParaRPr lang="en-GB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47827EA-0C95-4BB7-8A6B-2181F3925625}"/>
                  </a:ext>
                </a:extLst>
              </p:cNvPr>
              <p:cNvSpPr/>
              <p:nvPr/>
            </p:nvSpPr>
            <p:spPr>
              <a:xfrm>
                <a:off x="2592210" y="4390496"/>
                <a:ext cx="253997" cy="169333"/>
              </a:xfrm>
              <a:prstGeom prst="rect">
                <a:avLst/>
              </a:prstGeom>
              <a:solidFill>
                <a:srgbClr val="C0DA2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4F97F9E-7052-44EC-BC97-8B2BA9AE358C}"/>
                  </a:ext>
                </a:extLst>
              </p:cNvPr>
              <p:cNvSpPr txBox="1"/>
              <p:nvPr/>
            </p:nvSpPr>
            <p:spPr>
              <a:xfrm>
                <a:off x="2551285" y="4333121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217</a:t>
                </a:r>
                <a:endParaRPr lang="en-GB" sz="24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D847F21-1F30-42E7-9C8F-F449BB7E400C}"/>
                  </a:ext>
                </a:extLst>
              </p:cNvPr>
              <p:cNvSpPr/>
              <p:nvPr/>
            </p:nvSpPr>
            <p:spPr>
              <a:xfrm>
                <a:off x="5595052" y="5175373"/>
                <a:ext cx="253997" cy="169333"/>
              </a:xfrm>
              <a:prstGeom prst="rect">
                <a:avLst/>
              </a:prstGeom>
              <a:solidFill>
                <a:srgbClr val="00AFD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BC15FD1-31AC-4CC4-BC3E-814D3DE61E46}"/>
                  </a:ext>
                </a:extLst>
              </p:cNvPr>
              <p:cNvSpPr txBox="1"/>
              <p:nvPr/>
            </p:nvSpPr>
            <p:spPr>
              <a:xfrm>
                <a:off x="5548487" y="5125154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bg1"/>
                    </a:solidFill>
                  </a:rPr>
                  <a:t>443</a:t>
                </a:r>
                <a:endParaRPr lang="en-GB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3FA321D-6EF6-4398-BA8C-B00CB4FCD8B9}"/>
                  </a:ext>
                </a:extLst>
              </p:cNvPr>
              <p:cNvSpPr txBox="1"/>
              <p:nvPr/>
            </p:nvSpPr>
            <p:spPr>
              <a:xfrm>
                <a:off x="4346213" y="2801460"/>
                <a:ext cx="40639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bg1"/>
                    </a:solidFill>
                  </a:rPr>
                  <a:t>536</a:t>
                </a:r>
                <a:endParaRPr lang="en-GB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C43610A-E094-470D-B2ED-B6354C12943C}"/>
                  </a:ext>
                </a:extLst>
              </p:cNvPr>
              <p:cNvSpPr/>
              <p:nvPr/>
            </p:nvSpPr>
            <p:spPr>
              <a:xfrm>
                <a:off x="3077632" y="5441733"/>
                <a:ext cx="253997" cy="169333"/>
              </a:xfrm>
              <a:prstGeom prst="rect">
                <a:avLst/>
              </a:prstGeom>
              <a:solidFill>
                <a:srgbClr val="C0DA2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6A90FF3-B268-4BA1-9924-274A882E23CC}"/>
                  </a:ext>
                </a:extLst>
              </p:cNvPr>
              <p:cNvSpPr txBox="1"/>
              <p:nvPr/>
            </p:nvSpPr>
            <p:spPr>
              <a:xfrm>
                <a:off x="3039531" y="5370876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409</a:t>
                </a:r>
                <a:endParaRPr lang="en-GB" sz="24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6907E59-D210-48BB-A6A6-12FC2238A888}"/>
                  </a:ext>
                </a:extLst>
              </p:cNvPr>
              <p:cNvSpPr txBox="1"/>
              <p:nvPr/>
            </p:nvSpPr>
            <p:spPr>
              <a:xfrm>
                <a:off x="4672189" y="5150356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bg1"/>
                    </a:solidFill>
                  </a:rPr>
                  <a:t>605</a:t>
                </a:r>
                <a:endParaRPr lang="en-GB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82C3C5F-F53C-446F-A3A4-C442175DA11F}"/>
                  </a:ext>
                </a:extLst>
              </p:cNvPr>
              <p:cNvSpPr txBox="1"/>
              <p:nvPr/>
            </p:nvSpPr>
            <p:spPr>
              <a:xfrm>
                <a:off x="4842924" y="3854085"/>
                <a:ext cx="215899" cy="253916"/>
              </a:xfrm>
              <a:prstGeom prst="rect">
                <a:avLst/>
              </a:prstGeom>
              <a:solidFill>
                <a:srgbClr val="00AFDC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6E239A3-DAB4-44B5-8697-185BB2639093}"/>
                  </a:ext>
                </a:extLst>
              </p:cNvPr>
              <p:cNvSpPr txBox="1"/>
              <p:nvPr/>
            </p:nvSpPr>
            <p:spPr>
              <a:xfrm>
                <a:off x="6608766" y="938730"/>
                <a:ext cx="208846" cy="253916"/>
              </a:xfrm>
              <a:prstGeom prst="rect">
                <a:avLst/>
              </a:prstGeom>
              <a:solidFill>
                <a:srgbClr val="C0DA2F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CF0CBC-DAA3-4D9E-A229-11E6D20A34DA}"/>
                  </a:ext>
                </a:extLst>
              </p:cNvPr>
              <p:cNvSpPr txBox="1"/>
              <p:nvPr/>
            </p:nvSpPr>
            <p:spPr>
              <a:xfrm>
                <a:off x="4758264" y="3772133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bg1"/>
                    </a:solidFill>
                  </a:rPr>
                  <a:t>920</a:t>
                </a:r>
                <a:endParaRPr lang="en-GB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E0AE6AD-FFB2-4549-9B61-F03B4B65F25E}"/>
                  </a:ext>
                </a:extLst>
              </p:cNvPr>
              <p:cNvSpPr txBox="1"/>
              <p:nvPr/>
            </p:nvSpPr>
            <p:spPr>
              <a:xfrm>
                <a:off x="2456651" y="4753432"/>
                <a:ext cx="254002" cy="194789"/>
              </a:xfrm>
              <a:prstGeom prst="rect">
                <a:avLst/>
              </a:prstGeom>
              <a:solidFill>
                <a:srgbClr val="C0DA2F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8C574BF-07AE-4669-AD90-892BB5FFB880}"/>
                  </a:ext>
                </a:extLst>
              </p:cNvPr>
              <p:cNvSpPr txBox="1"/>
              <p:nvPr/>
            </p:nvSpPr>
            <p:spPr>
              <a:xfrm>
                <a:off x="2429941" y="4691557"/>
                <a:ext cx="439300" cy="24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517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3BA865F-5D5B-4731-AC9D-793C412BBF61}"/>
                  </a:ext>
                </a:extLst>
              </p:cNvPr>
              <p:cNvSpPr txBox="1"/>
              <p:nvPr/>
            </p:nvSpPr>
            <p:spPr>
              <a:xfrm>
                <a:off x="5245801" y="5547178"/>
                <a:ext cx="215899" cy="253916"/>
              </a:xfrm>
              <a:prstGeom prst="rect">
                <a:avLst/>
              </a:prstGeom>
              <a:solidFill>
                <a:srgbClr val="00AFDC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3008AAB-AC56-49F7-8A04-D5A2BD64D2AF}"/>
                  </a:ext>
                </a:extLst>
              </p:cNvPr>
              <p:cNvSpPr txBox="1"/>
              <p:nvPr/>
            </p:nvSpPr>
            <p:spPr>
              <a:xfrm>
                <a:off x="4442170" y="5536080"/>
                <a:ext cx="64921" cy="253916"/>
              </a:xfrm>
              <a:prstGeom prst="rect">
                <a:avLst/>
              </a:prstGeom>
              <a:solidFill>
                <a:srgbClr val="00AFDC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3B0E9C4-3DFB-46AC-9E9C-7989146839E2}"/>
                  </a:ext>
                </a:extLst>
              </p:cNvPr>
              <p:cNvSpPr txBox="1"/>
              <p:nvPr/>
            </p:nvSpPr>
            <p:spPr>
              <a:xfrm>
                <a:off x="5181940" y="5487955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bg1"/>
                    </a:solidFill>
                  </a:rPr>
                  <a:t>813</a:t>
                </a:r>
                <a:endParaRPr lang="en-GB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F3D8F6C-1FB8-4DC4-A835-F46B6EC8A1A9}"/>
                  </a:ext>
                </a:extLst>
              </p:cNvPr>
              <p:cNvSpPr txBox="1"/>
              <p:nvPr/>
            </p:nvSpPr>
            <p:spPr>
              <a:xfrm>
                <a:off x="3209572" y="6085776"/>
                <a:ext cx="210962" cy="182298"/>
              </a:xfrm>
              <a:prstGeom prst="rect">
                <a:avLst/>
              </a:prstGeom>
              <a:solidFill>
                <a:srgbClr val="C0DA2F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042BD96-E10E-4557-8AC0-CE73B56C0CEE}"/>
                  </a:ext>
                </a:extLst>
              </p:cNvPr>
              <p:cNvSpPr txBox="1"/>
              <p:nvPr/>
            </p:nvSpPr>
            <p:spPr>
              <a:xfrm>
                <a:off x="3110580" y="6028040"/>
                <a:ext cx="73047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416</a:t>
                </a:r>
                <a:endParaRPr lang="en-GB" sz="24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84FEA09-6EFA-45F6-97E6-A48370C6C8E2}"/>
                  </a:ext>
                </a:extLst>
              </p:cNvPr>
              <p:cNvSpPr txBox="1"/>
              <p:nvPr/>
            </p:nvSpPr>
            <p:spPr>
              <a:xfrm>
                <a:off x="4323646" y="5535889"/>
                <a:ext cx="84657" cy="253916"/>
              </a:xfrm>
              <a:prstGeom prst="rect">
                <a:avLst/>
              </a:prstGeom>
              <a:solidFill>
                <a:srgbClr val="C0DA2F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443C090-AF8D-4DCB-B380-AD7E167C2CBA}"/>
                  </a:ext>
                </a:extLst>
              </p:cNvPr>
              <p:cNvSpPr txBox="1"/>
              <p:nvPr/>
            </p:nvSpPr>
            <p:spPr>
              <a:xfrm>
                <a:off x="4193889" y="5455240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bg1"/>
                    </a:solidFill>
                  </a:rPr>
                  <a:t>718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D508514-A020-4556-AFF0-CB6D4B686BFA}"/>
                  </a:ext>
                </a:extLst>
              </p:cNvPr>
              <p:cNvSpPr txBox="1"/>
              <p:nvPr/>
            </p:nvSpPr>
            <p:spPr>
              <a:xfrm>
                <a:off x="4533896" y="4275697"/>
                <a:ext cx="197562" cy="253916"/>
              </a:xfrm>
              <a:prstGeom prst="rect">
                <a:avLst/>
              </a:prstGeom>
              <a:solidFill>
                <a:srgbClr val="00AFDC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48486C0-3C02-4CD9-83A9-9329FCD9C0B8}"/>
                  </a:ext>
                </a:extLst>
              </p:cNvPr>
              <p:cNvSpPr txBox="1"/>
              <p:nvPr/>
            </p:nvSpPr>
            <p:spPr>
              <a:xfrm>
                <a:off x="1701792" y="2584321"/>
                <a:ext cx="265292" cy="259645"/>
              </a:xfrm>
              <a:prstGeom prst="rect">
                <a:avLst/>
              </a:prstGeom>
              <a:solidFill>
                <a:srgbClr val="C0DA2F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A214C40-0B14-4865-994D-A6646299789C}"/>
                  </a:ext>
                </a:extLst>
              </p:cNvPr>
              <p:cNvSpPr txBox="1"/>
              <p:nvPr/>
            </p:nvSpPr>
            <p:spPr>
              <a:xfrm>
                <a:off x="4447817" y="4193856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bg1"/>
                    </a:solidFill>
                  </a:rPr>
                  <a:t>544</a:t>
                </a:r>
                <a:endParaRPr lang="en-GB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E20DF31-D56C-47DD-BAB3-1339CBF53619}"/>
                  </a:ext>
                </a:extLst>
              </p:cNvPr>
              <p:cNvSpPr txBox="1"/>
              <p:nvPr/>
            </p:nvSpPr>
            <p:spPr>
              <a:xfrm>
                <a:off x="2291648" y="4007555"/>
                <a:ext cx="254003" cy="253916"/>
              </a:xfrm>
              <a:prstGeom prst="rect">
                <a:avLst/>
              </a:prstGeom>
              <a:solidFill>
                <a:srgbClr val="C0DA2F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EA0ABC7-C013-4A1B-88F4-1A2040618EBF}"/>
                  </a:ext>
                </a:extLst>
              </p:cNvPr>
              <p:cNvSpPr txBox="1"/>
              <p:nvPr/>
            </p:nvSpPr>
            <p:spPr>
              <a:xfrm>
                <a:off x="6513689" y="5588487"/>
                <a:ext cx="239887" cy="253916"/>
              </a:xfrm>
              <a:prstGeom prst="rect">
                <a:avLst/>
              </a:prstGeom>
              <a:solidFill>
                <a:srgbClr val="C0DA2F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EC26FDA-F09A-44BE-8C50-A85E899D7FEC}"/>
                  </a:ext>
                </a:extLst>
              </p:cNvPr>
              <p:cNvSpPr txBox="1"/>
              <p:nvPr/>
            </p:nvSpPr>
            <p:spPr>
              <a:xfrm>
                <a:off x="1669344" y="2497663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349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1C751A4-E5DA-4F13-9450-279F69367AEC}"/>
                  </a:ext>
                </a:extLst>
              </p:cNvPr>
              <p:cNvSpPr txBox="1"/>
              <p:nvPr/>
            </p:nvSpPr>
            <p:spPr>
              <a:xfrm>
                <a:off x="6476996" y="5514385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515</a:t>
                </a:r>
                <a:endParaRPr lang="en-GB" sz="24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B5632FA-B77B-4A95-8B97-7028919DACF4}"/>
                  </a:ext>
                </a:extLst>
              </p:cNvPr>
              <p:cNvSpPr txBox="1"/>
              <p:nvPr/>
            </p:nvSpPr>
            <p:spPr>
              <a:xfrm>
                <a:off x="2251656" y="3948838"/>
                <a:ext cx="7168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233</a:t>
                </a:r>
                <a:endParaRPr lang="en-GB" sz="2400" b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43070-2B61-4EE1-AE75-F29035BB0105}"/>
                </a:ext>
              </a:extLst>
            </p:cNvPr>
            <p:cNvSpPr txBox="1"/>
            <p:nvPr/>
          </p:nvSpPr>
          <p:spPr>
            <a:xfrm>
              <a:off x="3660467" y="5164526"/>
              <a:ext cx="10268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Argyll and Bute</a:t>
              </a:r>
            </a:p>
            <a:p>
              <a:r>
                <a:rPr lang="en-GB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855 charities</a:t>
              </a:r>
            </a:p>
            <a:p>
              <a:endParaRPr lang="en-GB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6E328E4-1683-4363-ACF4-378C1D442223}"/>
                </a:ext>
              </a:extLst>
            </p:cNvPr>
            <p:cNvCxnSpPr/>
            <p:nvPr/>
          </p:nvCxnSpPr>
          <p:spPr>
            <a:xfrm flipV="1">
              <a:off x="4583838" y="5239773"/>
              <a:ext cx="822653" cy="38651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E0F9E-4852-46E6-802E-469CF081E052}"/>
                </a:ext>
              </a:extLst>
            </p:cNvPr>
            <p:cNvSpPr/>
            <p:nvPr/>
          </p:nvSpPr>
          <p:spPr>
            <a:xfrm>
              <a:off x="5399888" y="5221675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18B83C-17E1-4370-BB1F-70741AADD6B7}"/>
                </a:ext>
              </a:extLst>
            </p:cNvPr>
            <p:cNvSpPr/>
            <p:nvPr/>
          </p:nvSpPr>
          <p:spPr>
            <a:xfrm>
              <a:off x="5974813" y="3244334"/>
              <a:ext cx="2423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  <a:latin typeface="Times New Roman" panose="02020603050405020304" pitchFamily="18" charset="0"/>
                </a:rPr>
                <a:t> </a:t>
              </a:r>
              <a:endParaRPr lang="en-GB"/>
            </a:p>
          </p:txBody>
        </p:sp>
        <p:pic>
          <p:nvPicPr>
            <p:cNvPr id="71" name="Picture 70" descr="A close up of a logo&#10;&#10;Description automatically generated">
              <a:extLst>
                <a:ext uri="{FF2B5EF4-FFF2-40B4-BE49-F238E27FC236}">
                  <a16:creationId xmlns:a16="http://schemas.microsoft.com/office/drawing/2014/main" id="{1944B03F-BBAB-45D9-BD4C-35ECA7B1C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72" b="96493" l="6783" r="91831">
                          <a14:foregroundMark x1="68563" y1="27099" x2="68563" y2="27099"/>
                          <a14:foregroundMark x1="68271" y1="29384" x2="68563" y2="30659"/>
                          <a14:foregroundMark x1="81182" y1="15250" x2="81182" y2="15250"/>
                          <a14:foregroundMark x1="82130" y1="5685" x2="82130" y2="5685"/>
                          <a14:foregroundMark x1="84829" y1="25133" x2="84829" y2="25133"/>
                          <a14:foregroundMark x1="83880" y1="2125" x2="83880" y2="2125"/>
                          <a14:foregroundMark x1="28884" y1="51382" x2="28884" y2="51382"/>
                          <a14:foregroundMark x1="6783" y1="70298" x2="6783" y2="70298"/>
                          <a14:foregroundMark x1="55142" y1="92455" x2="55142" y2="92455"/>
                          <a14:foregroundMark x1="77535" y1="49256" x2="77535" y2="49256"/>
                          <a14:foregroundMark x1="73669" y1="48353" x2="73669" y2="48353"/>
                          <a14:foregroundMark x1="91904" y1="42349" x2="91904" y2="42349"/>
                          <a14:foregroundMark x1="66813" y1="38257" x2="66813" y2="38257"/>
                          <a14:foregroundMark x1="61488" y1="34006" x2="61488" y2="34006"/>
                          <a14:foregroundMark x1="58789" y1="35441" x2="58789" y2="35441"/>
                          <a14:foregroundMark x1="52516" y1="69235" x2="52516" y2="69235"/>
                          <a14:foregroundMark x1="52006" y1="72104" x2="52006" y2="72104"/>
                          <a14:foregroundMark x1="52735" y1="80765" x2="52735" y2="80765"/>
                          <a14:foregroundMark x1="64624" y1="83794" x2="64624" y2="83794"/>
                          <a14:foregroundMark x1="53246" y1="86079" x2="53246" y2="86079"/>
                          <a14:foregroundMark x1="57841" y1="96546" x2="57841" y2="96546"/>
                          <a14:foregroundMark x1="66083" y1="40914" x2="66083" y2="40914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0560" y="222970"/>
              <a:ext cx="758895" cy="1042164"/>
            </a:xfrm>
            <a:prstGeom prst="rect">
              <a:avLst/>
            </a:prstGeom>
            <a:ln w="12700">
              <a:solidFill>
                <a:srgbClr val="5F5F5F"/>
              </a:solidFill>
            </a:ln>
          </p:spPr>
        </p:pic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3ED64E9-0107-4DB6-8CDB-173A583BEF58}"/>
                </a:ext>
              </a:extLst>
            </p:cNvPr>
            <p:cNvCxnSpPr>
              <a:endCxn id="71" idx="1"/>
            </p:cNvCxnSpPr>
            <p:nvPr/>
          </p:nvCxnSpPr>
          <p:spPr>
            <a:xfrm flipV="1">
              <a:off x="8966579" y="744052"/>
              <a:ext cx="693981" cy="252235"/>
            </a:xfrm>
            <a:prstGeom prst="line">
              <a:avLst/>
            </a:prstGeom>
            <a:ln w="12700">
              <a:solidFill>
                <a:srgbClr val="5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0C4E609-05AD-4A97-859F-6D820C4DB195}"/>
                </a:ext>
              </a:extLst>
            </p:cNvPr>
            <p:cNvGrpSpPr/>
            <p:nvPr/>
          </p:nvGrpSpPr>
          <p:grpSpPr>
            <a:xfrm>
              <a:off x="7551761" y="141027"/>
              <a:ext cx="571124" cy="931867"/>
              <a:chOff x="7551761" y="141027"/>
              <a:chExt cx="571124" cy="931867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62B81A43-9ACA-4395-B382-D3BABC8EF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1128" y="214266"/>
                <a:ext cx="36219" cy="72337"/>
              </a:xfrm>
              <a:prstGeom prst="line">
                <a:avLst/>
              </a:prstGeom>
              <a:ln w="25400">
                <a:solidFill>
                  <a:srgbClr val="C0DA2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7DA26C19-BE3C-45AA-A697-865468390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0024" y="403730"/>
                <a:ext cx="402861" cy="669164"/>
              </a:xfrm>
              <a:prstGeom prst="line">
                <a:avLst/>
              </a:prstGeom>
              <a:ln w="28575">
                <a:solidFill>
                  <a:srgbClr val="C0DA2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D96D4DEB-E565-4941-B00C-50E628BAB199}"/>
                  </a:ext>
                </a:extLst>
              </p:cNvPr>
              <p:cNvSpPr/>
              <p:nvPr/>
            </p:nvSpPr>
            <p:spPr>
              <a:xfrm>
                <a:off x="7551761" y="141027"/>
                <a:ext cx="59367" cy="81943"/>
              </a:xfrm>
              <a:prstGeom prst="ellipse">
                <a:avLst/>
              </a:prstGeom>
              <a:solidFill>
                <a:srgbClr val="00AF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DAE31234-9C2A-48D6-9F90-1E25CB357FDB}"/>
                  </a:ext>
                </a:extLst>
              </p:cNvPr>
              <p:cNvSpPr/>
              <p:nvPr/>
            </p:nvSpPr>
            <p:spPr>
              <a:xfrm>
                <a:off x="7622927" y="272080"/>
                <a:ext cx="108897" cy="307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B6C03E1-E671-439B-8451-CCE63DB2B9B5}"/>
                </a:ext>
              </a:extLst>
            </p:cNvPr>
            <p:cNvSpPr txBox="1"/>
            <p:nvPr/>
          </p:nvSpPr>
          <p:spPr>
            <a:xfrm>
              <a:off x="8101725" y="923952"/>
              <a:ext cx="39175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279</a:t>
              </a:r>
              <a:endParaRPr lang="en-GB" sz="1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92A9D00-5553-4E2A-9A12-AAFF5805B04F}"/>
                </a:ext>
              </a:extLst>
            </p:cNvPr>
            <p:cNvSpPr txBox="1"/>
            <p:nvPr/>
          </p:nvSpPr>
          <p:spPr>
            <a:xfrm>
              <a:off x="7842083" y="1338147"/>
              <a:ext cx="208846" cy="253916"/>
            </a:xfrm>
            <a:prstGeom prst="rect">
              <a:avLst/>
            </a:prstGeom>
            <a:solidFill>
              <a:srgbClr val="C0DA2F"/>
            </a:solidFill>
          </p:spPr>
          <p:txBody>
            <a:bodyPr wrap="square" rtlCol="0">
              <a:spAutoFit/>
            </a:bodyPr>
            <a:lstStyle/>
            <a:p>
              <a:endParaRPr lang="en-GB" sz="1050">
                <a:solidFill>
                  <a:schemeClr val="bg1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E3E3C0C-7701-4BC8-9B64-993641756BB2}"/>
                </a:ext>
              </a:extLst>
            </p:cNvPr>
            <p:cNvSpPr txBox="1"/>
            <p:nvPr/>
          </p:nvSpPr>
          <p:spPr>
            <a:xfrm>
              <a:off x="7986014" y="3549421"/>
              <a:ext cx="208845" cy="253916"/>
            </a:xfrm>
            <a:prstGeom prst="rect">
              <a:avLst/>
            </a:prstGeom>
            <a:solidFill>
              <a:srgbClr val="C0DA2F"/>
            </a:solidFill>
          </p:spPr>
          <p:txBody>
            <a:bodyPr wrap="square" rtlCol="0">
              <a:spAutoFit/>
            </a:bodyPr>
            <a:lstStyle/>
            <a:p>
              <a:endParaRPr lang="en-GB" sz="1050">
                <a:solidFill>
                  <a:schemeClr val="bg1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3FF8457-FA0B-434F-BB0F-7F2A8E27E730}"/>
                </a:ext>
              </a:extLst>
            </p:cNvPr>
            <p:cNvSpPr txBox="1"/>
            <p:nvPr/>
          </p:nvSpPr>
          <p:spPr>
            <a:xfrm>
              <a:off x="7750629" y="1265553"/>
              <a:ext cx="39175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</a:t>
              </a:r>
              <a:endParaRPr lang="en-GB" sz="1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34C9347-B498-4B18-AAFC-C98C357B6790}"/>
                </a:ext>
              </a:extLst>
            </p:cNvPr>
            <p:cNvSpPr txBox="1"/>
            <p:nvPr/>
          </p:nvSpPr>
          <p:spPr>
            <a:xfrm>
              <a:off x="7907541" y="3498250"/>
              <a:ext cx="39175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655</a:t>
              </a:r>
              <a:endParaRPr lang="en-GB" sz="1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0B9A759-CDD8-44E5-AF7F-B48EB12ABF96}"/>
                </a:ext>
              </a:extLst>
            </p:cNvPr>
            <p:cNvSpPr txBox="1"/>
            <p:nvPr/>
          </p:nvSpPr>
          <p:spPr>
            <a:xfrm>
              <a:off x="8289937" y="3148629"/>
              <a:ext cx="208845" cy="253916"/>
            </a:xfrm>
            <a:prstGeom prst="rect">
              <a:avLst/>
            </a:prstGeom>
            <a:solidFill>
              <a:srgbClr val="C0DA2F"/>
            </a:solidFill>
          </p:spPr>
          <p:txBody>
            <a:bodyPr wrap="square" rtlCol="0">
              <a:spAutoFit/>
            </a:bodyPr>
            <a:lstStyle/>
            <a:p>
              <a:endParaRPr lang="en-GB" sz="1050">
                <a:solidFill>
                  <a:schemeClr val="bg1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B5FBA0B-1B2F-4F80-B1FF-2D9BF501DEDC}"/>
                </a:ext>
              </a:extLst>
            </p:cNvPr>
            <p:cNvSpPr txBox="1"/>
            <p:nvPr/>
          </p:nvSpPr>
          <p:spPr>
            <a:xfrm>
              <a:off x="8204481" y="3118877"/>
              <a:ext cx="39175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873</a:t>
              </a:r>
              <a:endParaRPr lang="en-GB" sz="1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556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1F2C20-127F-4299-9634-81D8C6B14EC7}"/>
              </a:ext>
            </a:extLst>
          </p:cNvPr>
          <p:cNvSpPr txBox="1"/>
          <p:nvPr/>
        </p:nvSpPr>
        <p:spPr>
          <a:xfrm>
            <a:off x="316230" y="2644170"/>
            <a:ext cx="11559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>
                <a:solidFill>
                  <a:srgbClr val="5F5F5F"/>
                </a:solidFill>
              </a:rPr>
              <a:t>WWW.OSCR.ORG.UK</a:t>
            </a:r>
          </a:p>
        </p:txBody>
      </p:sp>
    </p:spTree>
    <p:extLst>
      <p:ext uri="{BB962C8B-B14F-4D97-AF65-F5344CB8AC3E}">
        <p14:creationId xmlns:p14="http://schemas.microsoft.com/office/powerpoint/2010/main" val="3782308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PI_PRESENTATION GIFS_CLASSROOM">
            <a:hlinkClick r:id="" action="ppaction://media"/>
            <a:extLst>
              <a:ext uri="{FF2B5EF4-FFF2-40B4-BE49-F238E27FC236}">
                <a16:creationId xmlns:a16="http://schemas.microsoft.com/office/drawing/2014/main" id="{D5A7717C-972C-41A7-AFFD-3D93869250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47" y="11164"/>
            <a:ext cx="12172153" cy="684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6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PI_PRESENTATION GIFS_BOX">
            <a:hlinkClick r:id="" action="ppaction://media"/>
            <a:extLst>
              <a:ext uri="{FF2B5EF4-FFF2-40B4-BE49-F238E27FC236}">
                <a16:creationId xmlns:a16="http://schemas.microsoft.com/office/drawing/2014/main" id="{CC90F5B0-0CBC-457F-AE5A-12A57F242F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90595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PI_PRESENTATION GIFS_CHEQUE">
            <a:hlinkClick r:id="" action="ppaction://media"/>
            <a:extLst>
              <a:ext uri="{FF2B5EF4-FFF2-40B4-BE49-F238E27FC236}">
                <a16:creationId xmlns:a16="http://schemas.microsoft.com/office/drawing/2014/main" id="{5FD61C27-45E3-4019-849B-DF5A62C70E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55689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A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D49B21-967B-48BC-9DBF-76E1C9B72560}"/>
              </a:ext>
            </a:extLst>
          </p:cNvPr>
          <p:cNvSpPr/>
          <p:nvPr/>
        </p:nvSpPr>
        <p:spPr>
          <a:xfrm>
            <a:off x="0" y="4211273"/>
            <a:ext cx="12192000" cy="264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D4F02-8126-4337-BC41-E716C7872827}"/>
              </a:ext>
            </a:extLst>
          </p:cNvPr>
          <p:cNvSpPr txBox="1"/>
          <p:nvPr/>
        </p:nvSpPr>
        <p:spPr>
          <a:xfrm>
            <a:off x="1545821" y="381874"/>
            <a:ext cx="8909859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8000" b="1">
                <a:solidFill>
                  <a:srgbClr val="5F5F5F"/>
                </a:solidFill>
              </a:rPr>
              <a:t>Good Luck!</a:t>
            </a:r>
          </a:p>
          <a:p>
            <a:pPr algn="ctr"/>
            <a:r>
              <a:rPr lang="en-GB" sz="4800" b="1">
                <a:solidFill>
                  <a:srgbClr val="5F5F5F"/>
                </a:solidFill>
              </a:rPr>
              <a:t>Instagram: @</a:t>
            </a:r>
            <a:r>
              <a:rPr lang="en-GB" sz="4800" b="1" err="1">
                <a:solidFill>
                  <a:srgbClr val="5F5F5F"/>
                </a:solidFill>
              </a:rPr>
              <a:t>YPI_Scotland</a:t>
            </a:r>
            <a:endParaRPr lang="en-GB" sz="4800" b="1">
              <a:solidFill>
                <a:srgbClr val="5F5F5F"/>
              </a:solidFill>
            </a:endParaRPr>
          </a:p>
          <a:p>
            <a:pPr algn="ctr"/>
            <a:r>
              <a:rPr lang="en-GB" sz="4800" b="1">
                <a:solidFill>
                  <a:srgbClr val="5F5F5F"/>
                </a:solidFill>
              </a:rPr>
              <a:t>Twitter: @</a:t>
            </a:r>
            <a:r>
              <a:rPr lang="en-GB" sz="4800" b="1" err="1">
                <a:solidFill>
                  <a:srgbClr val="5F5F5F"/>
                </a:solidFill>
              </a:rPr>
              <a:t>YPI_Scotland</a:t>
            </a:r>
            <a:endParaRPr lang="en-GB" sz="4800" b="1">
              <a:solidFill>
                <a:srgbClr val="5F5F5F"/>
              </a:solidFill>
            </a:endParaRPr>
          </a:p>
          <a:p>
            <a:pPr algn="ctr"/>
            <a:r>
              <a:rPr lang="en-GB" sz="4800" b="1">
                <a:solidFill>
                  <a:srgbClr val="5F5F5F"/>
                </a:solidFill>
              </a:rPr>
              <a:t>www.ypiscotland.org.uk</a:t>
            </a:r>
            <a:endParaRPr lang="en-GB" sz="6000" b="1">
              <a:solidFill>
                <a:srgbClr val="5F5F5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AF8E8-9A0E-4584-B8AC-E1E65A8A313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638" y="4282385"/>
            <a:ext cx="2298222" cy="15528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A799BB-BE14-4229-88CB-85999BDE51DC}"/>
              </a:ext>
            </a:extLst>
          </p:cNvPr>
          <p:cNvSpPr/>
          <p:nvPr/>
        </p:nvSpPr>
        <p:spPr>
          <a:xfrm>
            <a:off x="2619411" y="5835207"/>
            <a:ext cx="6762677" cy="73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en-GB" sz="4000" b="1"/>
              <a:t>YPI Scotland National Partner</a:t>
            </a:r>
          </a:p>
        </p:txBody>
      </p:sp>
    </p:spTree>
    <p:extLst>
      <p:ext uri="{BB962C8B-B14F-4D97-AF65-F5344CB8AC3E}">
        <p14:creationId xmlns:p14="http://schemas.microsoft.com/office/powerpoint/2010/main" val="391869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3885C6-A730-4C07-A7A7-A24CF9C667C3}"/>
              </a:ext>
            </a:extLst>
          </p:cNvPr>
          <p:cNvSpPr txBox="1"/>
          <p:nvPr/>
        </p:nvSpPr>
        <p:spPr>
          <a:xfrm>
            <a:off x="541020" y="2497976"/>
            <a:ext cx="111099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solidFill>
                  <a:srgbClr val="5F5F5F"/>
                </a:solidFill>
              </a:rPr>
              <a:t>PHILANTHROPY</a:t>
            </a:r>
          </a:p>
        </p:txBody>
      </p:sp>
    </p:spTree>
    <p:extLst>
      <p:ext uri="{BB962C8B-B14F-4D97-AF65-F5344CB8AC3E}">
        <p14:creationId xmlns:p14="http://schemas.microsoft.com/office/powerpoint/2010/main" val="2478789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5A6DCE-0604-4858-8849-B11F6B795EC4}"/>
              </a:ext>
            </a:extLst>
          </p:cNvPr>
          <p:cNvSpPr/>
          <p:nvPr/>
        </p:nvSpPr>
        <p:spPr>
          <a:xfrm>
            <a:off x="5974813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GB"/>
              <a:t> 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6823C0-7BF2-4BE6-BED0-43E32AE3B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60" y="33849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900" b="1"/>
              <a:t>Our Funding Partners</a:t>
            </a:r>
            <a:br>
              <a:rPr lang="en-GB" sz="3600" b="1"/>
            </a:br>
            <a:br>
              <a:rPr lang="en-GB" sz="1800"/>
            </a:br>
            <a:endParaRPr lang="en-GB" sz="3600" b="1"/>
          </a:p>
        </p:txBody>
      </p:sp>
      <p:pic>
        <p:nvPicPr>
          <p:cNvPr id="4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EDFEE0B-1B79-4EAD-A9C8-04AED735E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324" y="1280803"/>
            <a:ext cx="9737968" cy="49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A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9176AB-AAAA-4C5A-90C7-634898DE25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280" y="978568"/>
            <a:ext cx="6067720" cy="5879432"/>
          </a:xfrm>
          <a:prstGeom prst="rect">
            <a:avLst/>
          </a:prstGeom>
        </p:spPr>
      </p:pic>
      <p:pic>
        <p:nvPicPr>
          <p:cNvPr id="3" name="Picture 2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34E9E1FE-7E32-40CE-90DB-5549DF98E8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6" b="89988" l="9997" r="89976">
                        <a14:foregroundMark x1="38453" y1="19903" x2="38642" y2="12959"/>
                        <a14:foregroundMark x1="38642" y1="12959" x2="41660" y2="7267"/>
                        <a14:foregroundMark x1="41660" y1="7267" x2="45998" y2="3876"/>
                        <a14:foregroundMark x1="45998" y1="3876" x2="52897" y2="9810"/>
                        <a14:foregroundMark x1="54861" y1="21034" x2="55079" y2="18167"/>
                        <a14:foregroundMark x1="54029" y1="19055" x2="53948" y2="19338"/>
                        <a14:foregroundMark x1="37510" y1="19217" x2="37510" y2="19217"/>
                        <a14:foregroundMark x1="37672" y1="20468" x2="37887" y2="22487"/>
                        <a14:foregroundMark x1="37887" y1="20589" x2="38507" y2="22850"/>
                        <a14:foregroundMark x1="37860" y1="22971" x2="37860" y2="22971"/>
                        <a14:foregroundMark x1="37860" y1="22325" x2="37860" y2="23092"/>
                        <a14:foregroundMark x1="42595" y1="4702" x2="45406" y2="4885"/>
                        <a14:foregroundMark x1="45406" y1="4885" x2="47049" y2="4481"/>
                        <a14:foregroundMark x1="49501" y1="4522" x2="52493" y2="7711"/>
                        <a14:foregroundMark x1="52493" y1="7711" x2="54082" y2="11950"/>
                        <a14:foregroundMark x1="58444" y1="49435" x2="56066" y2="43750"/>
                        <a14:foregroundMark x1="56066" y1="43750" x2="45042" y2="38145"/>
                        <a14:foregroundMark x1="45042" y1="38145" x2="41610" y2="44274"/>
                        <a14:foregroundMark x1="41610" y1="44274" x2="52878" y2="72742"/>
                        <a14:foregroundMark x1="52878" y1="72742" x2="56417" y2="70282"/>
                        <a14:foregroundMark x1="56417" y1="70282" x2="61119" y2="51976"/>
                        <a14:foregroundMark x1="61119" y1="51976" x2="58390" y2="47782"/>
                        <a14:foregroundMark x1="58390" y1="47782" x2="57606" y2="47782"/>
                        <a14:foregroundMark x1="59308" y1="61774" x2="56525" y2="53226"/>
                        <a14:foregroundMark x1="56525" y1="53226" x2="50068" y2="45887"/>
                        <a14:foregroundMark x1="50068" y1="45887" x2="44339" y2="47097"/>
                        <a14:foregroundMark x1="44339" y1="47097" x2="46042" y2="61815"/>
                        <a14:foregroundMark x1="46042" y1="61815" x2="51013" y2="65605"/>
                        <a14:foregroundMark x1="51013" y1="65605" x2="54985" y2="65605"/>
                        <a14:foregroundMark x1="54985" y1="65605" x2="56228" y2="60444"/>
                        <a14:foregroundMark x1="56228" y1="60444" x2="56390" y2="54637"/>
                        <a14:foregroundMark x1="56390" y1="54637" x2="52634" y2="49718"/>
                        <a14:foregroundMark x1="52634" y1="49718" x2="47960" y2="49597"/>
                        <a14:foregroundMark x1="47960" y1="49597" x2="50176" y2="55363"/>
                        <a14:foregroundMark x1="50176" y1="55363" x2="48906" y2="65323"/>
                        <a14:foregroundMark x1="48906" y1="65323" x2="48419" y2="48952"/>
                        <a14:foregroundMark x1="48419" y1="48952" x2="47230" y2="59395"/>
                        <a14:foregroundMark x1="47230" y1="59395" x2="49014" y2="51169"/>
                        <a14:foregroundMark x1="49014" y1="51169" x2="50581" y2="64556"/>
                        <a14:foregroundMark x1="50581" y1="64556" x2="51040" y2="54032"/>
                        <a14:foregroundMark x1="51040" y1="54032" x2="52040" y2="59919"/>
                        <a14:foregroundMark x1="52040" y1="59919" x2="52229" y2="54194"/>
                        <a14:foregroundMark x1="52229" y1="54194" x2="53607" y2="64234"/>
                        <a14:foregroundMark x1="53607" y1="64234" x2="51364" y2="51694"/>
                        <a14:foregroundMark x1="51364" y1="51694" x2="48365" y2="46331"/>
                        <a14:foregroundMark x1="48365" y1="46331" x2="51959" y2="43145"/>
                        <a14:foregroundMark x1="51959" y1="43145" x2="51256" y2="50524"/>
                        <a14:foregroundMark x1="51256" y1="50524" x2="51527" y2="47056"/>
                        <a14:foregroundMark x1="47771" y1="4073" x2="48527" y2="4395"/>
                        <a14:foregroundMark x1="48527" y1="4274" x2="48879" y2="5081"/>
                        <a14:backgroundMark x1="58340" y1="22850" x2="70143" y2="19903"/>
                        <a14:backgroundMark x1="70143" y1="19903" x2="60900" y2="26403"/>
                        <a14:backgroundMark x1="60900" y1="26403" x2="74266" y2="20226"/>
                        <a14:backgroundMark x1="74266" y1="20226" x2="58394" y2="31167"/>
                        <a14:backgroundMark x1="58394" y1="31167" x2="82808" y2="18127"/>
                        <a14:backgroundMark x1="82808" y1="18127" x2="74293" y2="28139"/>
                        <a14:backgroundMark x1="74293" y1="28139" x2="73161" y2="30925"/>
                        <a14:backgroundMark x1="66990" y1="25192" x2="68526" y2="31409"/>
                        <a14:backgroundMark x1="65993" y1="34921" x2="65023" y2="38514"/>
                        <a14:backgroundMark x1="65697" y1="37586" x2="76017" y2="39524"/>
                        <a14:backgroundMark x1="37402" y1="10174" x2="35651" y2="16673"/>
                        <a14:backgroundMark x1="35651" y1="16673" x2="37273" y2="20948"/>
                        <a14:backgroundMark x1="37995" y1="22850" x2="38076" y2="24990"/>
                        <a14:backgroundMark x1="55618" y1="19621" x2="55133" y2="24061"/>
                        <a14:backgroundMark x1="54702" y1="21034" x2="54702" y2="21034"/>
                        <a14:backgroundMark x1="54756" y1="20912" x2="54756" y2="20912"/>
                        <a14:backgroundMark x1="54945" y1="20832" x2="54945" y2="20832"/>
                        <a14:backgroundMark x1="54891" y1="21478" x2="54891" y2="21760"/>
                        <a14:backgroundMark x1="54891" y1="22204" x2="54891" y2="22204"/>
                        <a14:backgroundMark x1="54891" y1="21397" x2="54891" y2="21397"/>
                        <a14:backgroundMark x1="54945" y1="20832" x2="54945" y2="20832"/>
                        <a14:backgroundMark x1="54945" y1="20832" x2="54945" y2="20832"/>
                        <a14:backgroundMark x1="54810" y1="20751" x2="54810" y2="20751"/>
                        <a14:backgroundMark x1="54756" y1="20751" x2="54756" y2="20751"/>
                        <a14:backgroundMark x1="54810" y1="20630" x2="54810" y2="20630"/>
                        <a14:backgroundMark x1="54891" y1="21195" x2="54891" y2="21195"/>
                        <a14:backgroundMark x1="54999" y1="21195" x2="54999" y2="21195"/>
                        <a14:backgroundMark x1="54945" y1="21316" x2="54945" y2="21316"/>
                        <a14:backgroundMark x1="37375" y1="9447" x2="37241" y2="9003"/>
                        <a14:backgroundMark x1="39181" y1="6500" x2="39262" y2="5854"/>
                        <a14:backgroundMark x1="38022" y1="8155" x2="37726" y2="8155"/>
                        <a14:backgroundMark x1="39342" y1="6459" x2="42711" y2="4360"/>
                        <a14:backgroundMark x1="42711" y1="4360" x2="41390" y2="4804"/>
                        <a14:backgroundMark x1="37106" y1="10779" x2="38831" y2="819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3535"/>
          <a:stretch/>
        </p:blipFill>
        <p:spPr>
          <a:xfrm>
            <a:off x="-3484488" y="369336"/>
            <a:ext cx="14627735" cy="648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1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A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ports uniform&#10;&#10;Description automatically generated with medium confidence">
            <a:extLst>
              <a:ext uri="{FF2B5EF4-FFF2-40B4-BE49-F238E27FC236}">
                <a16:creationId xmlns:a16="http://schemas.microsoft.com/office/drawing/2014/main" id="{20AFEE6F-8419-4FD0-B8B6-0F2DFD3EDC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0" b="57143" l="40183" r="64470">
                        <a14:foregroundMark x1="46423" y1="13277" x2="47687" y2="17676"/>
                        <a14:foregroundMark x1="47687" y1="17676" x2="48171" y2="13035"/>
                        <a14:foregroundMark x1="48171" y1="13035" x2="47768" y2="12187"/>
                        <a14:foregroundMark x1="47579" y1="8071" x2="47579" y2="8071"/>
                        <a14:foregroundMark x1="47418" y1="8071" x2="47418" y2="8071"/>
                        <a14:foregroundMark x1="47176" y1="8192" x2="47176" y2="8192"/>
                        <a14:foregroundMark x1="47579" y1="7869" x2="47579" y2="7869"/>
                        <a14:foregroundMark x1="49623" y1="6053" x2="49623" y2="6053"/>
                        <a14:foregroundMark x1="49354" y1="6094" x2="50834" y2="6174"/>
                        <a14:foregroundMark x1="49892" y1="6174" x2="50484" y2="6255"/>
                        <a14:foregroundMark x1="51022" y1="6094" x2="53819" y2="6376"/>
                        <a14:foregroundMark x1="51937" y1="6094" x2="51937" y2="6094"/>
                        <a14:foregroundMark x1="52205" y1="6174" x2="51963" y2="5650"/>
                        <a14:foregroundMark x1="55621" y1="29015" x2="62749" y2="38579"/>
                        <a14:foregroundMark x1="62749" y1="38579" x2="64470" y2="42333"/>
                        <a14:foregroundMark x1="64470" y1="42333" x2="64174" y2="46893"/>
                        <a14:foregroundMark x1="63125" y1="40315" x2="62776" y2="41283"/>
                        <a14:foregroundMark x1="60274" y1="34504" x2="62265" y2="37328"/>
                        <a14:foregroundMark x1="41313" y1="43584" x2="41393" y2="47982"/>
                        <a14:foregroundMark x1="41554" y1="51261" x2="41689" y2="52623"/>
                        <a14:foregroundMark x1="41689" y1="52623" x2="41623" y2="51121"/>
                        <a14:foregroundMark x1="41958" y1="38015" x2="41515" y2="40642"/>
                        <a14:foregroundMark x1="41124" y1="47175" x2="41313" y2="50969"/>
                        <a14:foregroundMark x1="41259" y1="50000" x2="41097" y2="49677"/>
                        <a14:foregroundMark x1="41178" y1="50202" x2="40855" y2="50323"/>
                        <a14:foregroundMark x1="40963" y1="50484" x2="40963" y2="51493"/>
                        <a14:foregroundMark x1="41097" y1="50605" x2="41178" y2="50686"/>
                        <a14:backgroundMark x1="41393" y1="40597" x2="40640" y2="45077"/>
                        <a14:backgroundMark x1="40640" y1="45077" x2="41038" y2="47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324" r="34037" b="52682"/>
          <a:stretch/>
        </p:blipFill>
        <p:spPr>
          <a:xfrm>
            <a:off x="5512452" y="-621511"/>
            <a:ext cx="6791843" cy="7479511"/>
          </a:xfrm>
          <a:prstGeom prst="rect">
            <a:avLst/>
          </a:prstGeom>
        </p:spPr>
      </p:pic>
      <p:pic>
        <p:nvPicPr>
          <p:cNvPr id="5" name="Picture 4" descr="A picture containing person, outdoor, yellow&#10;&#10;Description automatically generated">
            <a:extLst>
              <a:ext uri="{FF2B5EF4-FFF2-40B4-BE49-F238E27FC236}">
                <a16:creationId xmlns:a16="http://schemas.microsoft.com/office/drawing/2014/main" id="{C9547CD6-639D-40FD-91FA-77E5E0453A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08" b="91482" l="18676" r="63698">
                        <a14:foregroundMark x1="34903" y1="49172" x2="32459" y2="38035"/>
                        <a14:foregroundMark x1="32380" y1="34597" x2="33127" y2="29673"/>
                        <a14:foregroundMark x1="33127" y1="29673" x2="38886" y2="19419"/>
                        <a14:foregroundMark x1="38886" y1="19419" x2="39533" y2="19255"/>
                        <a14:foregroundMark x1="28579" y1="60153" x2="24659" y2="65472"/>
                        <a14:foregroundMark x1="20723" y1="76039" x2="23332" y2="78199"/>
                        <a14:foregroundMark x1="23332" y1="78199" x2="29790" y2="79572"/>
                        <a14:foregroundMark x1="29790" y1="79572" x2="40312" y2="77998"/>
                        <a14:foregroundMark x1="40312" y1="77998" x2="57912" y2="80299"/>
                        <a14:foregroundMark x1="57912" y1="80299" x2="62298" y2="79168"/>
                        <a14:foregroundMark x1="62298" y1="79168" x2="60710" y2="72709"/>
                        <a14:foregroundMark x1="60710" y1="72709" x2="53229" y2="61042"/>
                        <a14:foregroundMark x1="55248" y1="67905" x2="55544" y2="70731"/>
                        <a14:foregroundMark x1="24385" y1="67702" x2="23439" y2="72669"/>
                        <a14:foregroundMark x1="24677" y1="66169" x2="24476" y2="67224"/>
                        <a14:foregroundMark x1="23439" y1="72669" x2="26346" y2="77917"/>
                        <a14:foregroundMark x1="26346" y1="77917" x2="32670" y2="79047"/>
                        <a14:foregroundMark x1="32670" y1="79047" x2="42330" y2="77150"/>
                        <a14:foregroundMark x1="42330" y1="77150" x2="41012" y2="69883"/>
                        <a14:foregroundMark x1="41012" y1="69883" x2="31781" y2="66371"/>
                        <a14:foregroundMark x1="31781" y1="66371" x2="28660" y2="61405"/>
                        <a14:foregroundMark x1="28660" y1="61405" x2="25296" y2="65967"/>
                        <a14:foregroundMark x1="25296" y1="65967" x2="25969" y2="67017"/>
                        <a14:foregroundMark x1="31781" y1="61365" x2="33315" y2="67703"/>
                        <a14:foregroundMark x1="33315" y1="67703" x2="31647" y2="61445"/>
                        <a14:foregroundMark x1="31647" y1="61445" x2="31055" y2="61243"/>
                        <a14:foregroundMark x1="20046" y1="76427" x2="62002" y2="83044"/>
                        <a14:foregroundMark x1="62002" y1="83044" x2="63778" y2="77069"/>
                        <a14:foregroundMark x1="63778" y1="77069" x2="61437" y2="75091"/>
                        <a14:foregroundMark x1="34338" y1="67784" x2="29090" y2="64958"/>
                        <a14:foregroundMark x1="29090" y1="64958" x2="24758" y2="66694"/>
                        <a14:foregroundMark x1="24758" y1="66694" x2="23439" y2="74687"/>
                        <a14:foregroundMark x1="23439" y1="74687" x2="28714" y2="79411"/>
                        <a14:foregroundMark x1="28714" y1="79411" x2="35414" y2="80622"/>
                        <a14:foregroundMark x1="35414" y1="80622" x2="39236" y2="77190"/>
                        <a14:foregroundMark x1="39236" y1="77190" x2="39909" y2="70408"/>
                        <a14:foregroundMark x1="39909" y1="70408" x2="34876" y2="66169"/>
                        <a14:foregroundMark x1="34876" y1="66169" x2="33019" y2="65725"/>
                        <a14:foregroundMark x1="54386" y1="70206" x2="60495" y2="79774"/>
                        <a14:foregroundMark x1="60495" y1="79774" x2="60495" y2="79774"/>
                        <a14:foregroundMark x1="41093" y1="64836" x2="36895" y2="61768"/>
                        <a14:foregroundMark x1="36895" y1="61768" x2="27664" y2="65523"/>
                        <a14:foregroundMark x1="27664" y1="65523" x2="24381" y2="69964"/>
                        <a14:foregroundMark x1="24381" y1="69964" x2="25538" y2="77190"/>
                        <a14:foregroundMark x1="25538" y1="77190" x2="35253" y2="80218"/>
                        <a14:foregroundMark x1="35253" y1="80218" x2="38671" y2="76019"/>
                        <a14:foregroundMark x1="38671" y1="76019" x2="41792" y2="69116"/>
                        <a14:foregroundMark x1="41792" y1="69116" x2="41658" y2="65523"/>
                        <a14:foregroundMark x1="33692" y1="26120" x2="37083" y2="21437"/>
                        <a14:foregroundMark x1="37083" y1="21437" x2="39451" y2="20024"/>
                        <a14:foregroundMark x1="51186" y1="40887" x2="48843" y2="46104"/>
                        <a14:foregroundMark x1="48843" y1="46104" x2="47551" y2="45620"/>
                        <a14:foregroundMark x1="39962" y1="19298" x2="41003" y2="19420"/>
                        <a14:foregroundMark x1="50054" y1="29148" x2="43488" y2="25676"/>
                        <a14:foregroundMark x1="43488" y1="25676" x2="40151" y2="21155"/>
                        <a14:foregroundMark x1="40151" y1="21155" x2="39962" y2="19661"/>
                        <a14:foregroundMark x1="46529" y1="22971" x2="46798" y2="22971"/>
                        <a14:foregroundMark x1="45936" y1="22285" x2="45129" y2="21599"/>
                        <a14:foregroundMark x1="33288" y1="26887" x2="31608" y2="38011"/>
                        <a14:foregroundMark x1="31568" y1="34202" x2="33477" y2="28704"/>
                        <a14:foregroundMark x1="31663" y1="33805" x2="31590" y2="37562"/>
                        <a14:foregroundMark x1="32561" y1="43599" x2="34069" y2="39120"/>
                        <a14:foregroundMark x1="34069" y1="39120" x2="33019" y2="32378"/>
                        <a14:foregroundMark x1="33019" y1="32378" x2="31755" y2="33326"/>
                        <a14:foregroundMark x1="50215" y1="28785" x2="51372" y2="35164"/>
                        <a14:foregroundMark x1="34123" y1="25151" x2="37540" y2="20872"/>
                        <a14:foregroundMark x1="37540" y1="20872" x2="39909" y2="19822"/>
                        <a14:foregroundMark x1="39370" y1="19822" x2="35280" y2="22245"/>
                        <a14:foregroundMark x1="20802" y1="76867" x2="18676" y2="83286"/>
                        <a14:foregroundMark x1="18676" y1="83286" x2="30059" y2="84861"/>
                        <a14:foregroundMark x1="30059" y1="84861" x2="35441" y2="84013"/>
                        <a14:foregroundMark x1="35441" y1="84013" x2="58181" y2="86718"/>
                        <a14:foregroundMark x1="58181" y1="86718" x2="62998" y2="86072"/>
                        <a14:foregroundMark x1="62998" y1="86072" x2="60495" y2="79249"/>
                        <a14:foregroundMark x1="60495" y1="79249" x2="45802" y2="76908"/>
                        <a14:foregroundMark x1="45802" y1="76908" x2="20344" y2="78765"/>
                        <a14:foregroundMark x1="51050" y1="41583" x2="50996" y2="39241"/>
                        <a14:foregroundMark x1="51103" y1="39403" x2="51265" y2="37868"/>
                        <a14:foregroundMark x1="50807" y1="42107" x2="50350" y2="41784"/>
                        <a14:foregroundMark x1="50753" y1="41260" x2="51050" y2="39604"/>
                        <a14:foregroundMark x1="44993" y1="20832" x2="45775" y2="22366"/>
                        <a14:foregroundMark x1="45555" y1="20962" x2="43277" y2="20003"/>
                        <a14:foregroundMark x1="32293" y1="50061" x2="32562" y2="44691"/>
                        <a14:foregroundMark x1="32562" y1="44691" x2="31755" y2="39403"/>
                        <a14:foregroundMark x1="31755" y1="39403" x2="32831" y2="28946"/>
                        <a14:foregroundMark x1="51265" y1="38999" x2="51050" y2="39039"/>
                        <a14:foregroundMark x1="51507" y1="36375" x2="51319" y2="38716"/>
                        <a14:foregroundMark x1="32212" y1="31853" x2="33100" y2="27453"/>
                        <a14:foregroundMark x1="35813" y1="22348" x2="38509" y2="20428"/>
                        <a14:foregroundMark x1="38509" y1="20428" x2="38509" y2="20428"/>
                        <a14:foregroundMark x1="36624" y1="21246" x2="39559" y2="19136"/>
                        <a14:foregroundMark x1="39559" y1="19136" x2="41359" y2="18662"/>
                        <a14:foregroundMark x1="45292" y1="20687" x2="37675" y2="23294"/>
                        <a14:foregroundMark x1="37675" y1="23294" x2="36222" y2="21720"/>
                        <a14:foregroundMark x1="31405" y1="35002" x2="32374" y2="31490"/>
                        <a14:foregroundMark x1="31512" y1="34719" x2="34311" y2="24950"/>
                        <a14:foregroundMark x1="34311" y1="24950" x2="36948" y2="21558"/>
                        <a14:foregroundMark x1="36948" y1="21558" x2="37567" y2="21478"/>
                        <a14:foregroundMark x1="42304" y1="19015" x2="46511" y2="21755"/>
                        <a14:backgroundMark x1="32562" y1="27032" x2="31566" y2="29108"/>
                        <a14:backgroundMark x1="34123" y1="23779" x2="32722" y2="26698"/>
                        <a14:backgroundMark x1="32036" y1="49425" x2="32051" y2="50061"/>
                        <a14:backgroundMark x1="32000" y1="47852" x2="32027" y2="49001"/>
                        <a14:backgroundMark x1="31566" y1="29108" x2="31640" y2="32303"/>
                        <a14:backgroundMark x1="32051" y1="50061" x2="24031" y2="46468"/>
                        <a14:backgroundMark x1="24031" y1="46468" x2="20075" y2="40493"/>
                        <a14:backgroundMark x1="20075" y1="40493" x2="18515" y2="33024"/>
                        <a14:backgroundMark x1="18515" y1="33024" x2="20667" y2="24061"/>
                        <a14:backgroundMark x1="20667" y1="24061" x2="25081" y2="20428"/>
                        <a14:backgroundMark x1="25081" y1="20428" x2="34306" y2="24529"/>
                        <a14:backgroundMark x1="50729" y1="28228" x2="52072" y2="30561"/>
                        <a14:backgroundMark x1="52072" y1="30561" x2="52341" y2="30642"/>
                        <a14:backgroundMark x1="24596" y1="65402" x2="21421" y2="70529"/>
                        <a14:backgroundMark x1="21421" y1="70529" x2="19833" y2="76625"/>
                        <a14:backgroundMark x1="19833" y1="76625" x2="15958" y2="73113"/>
                        <a14:backgroundMark x1="15958" y1="73113" x2="19026" y2="67461"/>
                        <a14:backgroundMark x1="19026" y1="67461" x2="24596" y2="64756"/>
                        <a14:backgroundMark x1="19860" y1="73153" x2="19080" y2="74324"/>
                        <a14:backgroundMark x1="36414" y1="20523" x2="38859" y2="18086"/>
                        <a14:backgroundMark x1="38859" y1="18086" x2="39605" y2="18320"/>
                        <a14:backgroundMark x1="33459" y1="25923" x2="34284" y2="24602"/>
                        <a14:backgroundMark x1="32931" y1="26768" x2="33432" y2="25966"/>
                        <a14:backgroundMark x1="51892" y1="38410" x2="53068" y2="34881"/>
                        <a14:backgroundMark x1="53068" y1="34881" x2="52024" y2="34834"/>
                        <a14:backgroundMark x1="52503" y1="33145" x2="52853" y2="33347"/>
                        <a14:backgroundMark x1="31532" y1="40400" x2="31324" y2="35244"/>
                        <a14:backgroundMark x1="31862" y1="48567" x2="31533" y2="40418"/>
                        <a14:backgroundMark x1="31336" y1="35190" x2="33100" y2="26928"/>
                        <a14:backgroundMark x1="30436" y1="34679" x2="28767" y2="40977"/>
                        <a14:backgroundMark x1="28767" y1="40977" x2="30867" y2="34962"/>
                        <a14:backgroundMark x1="30867" y1="34962" x2="29386" y2="34073"/>
                        <a14:backgroundMark x1="31055" y1="32943" x2="30947" y2="33952"/>
                        <a14:backgroundMark x1="30597" y1="35083" x2="30167" y2="47881"/>
                        <a14:backgroundMark x1="30167" y1="47881" x2="30248" y2="47881"/>
                        <a14:backgroundMark x1="30678" y1="37303" x2="31808" y2="43884"/>
                        <a14:backgroundMark x1="31808" y1="43884" x2="30678" y2="37586"/>
                        <a14:backgroundMark x1="30947" y1="43399" x2="30597" y2="44328"/>
                        <a14:backgroundMark x1="51911" y1="34558" x2="52637" y2="34275"/>
                        <a14:backgroundMark x1="52260" y1="35164" x2="52260" y2="35164"/>
                        <a14:backgroundMark x1="52368" y1="35164" x2="52368" y2="35164"/>
                        <a14:backgroundMark x1="52260" y1="35365" x2="52260" y2="35365"/>
                        <a14:backgroundMark x1="51884" y1="35486" x2="52314" y2="35486"/>
                        <a14:backgroundMark x1="52395" y1="34477" x2="52045" y2="35809"/>
                        <a14:backgroundMark x1="52045" y1="35486" x2="52045" y2="35486"/>
                        <a14:backgroundMark x1="52530" y1="35002" x2="52530" y2="35002"/>
                        <a14:backgroundMark x1="30813" y1="44409" x2="31674" y2="51029"/>
                        <a14:backgroundMark x1="31674" y1="51029" x2="30759" y2="37344"/>
                        <a14:backgroundMark x1="30759" y1="37344" x2="30167" y2="34558"/>
                        <a14:backgroundMark x1="49638" y1="25165" x2="50135" y2="26120"/>
                        <a14:backgroundMark x1="31889" y1="43399" x2="32078" y2="50101"/>
                        <a14:backgroundMark x1="32078" y1="50101" x2="31889" y2="47235"/>
                        <a14:backgroundMark x1="48574" y1="51110" x2="48789" y2="50222"/>
                        <a14:backgroundMark x1="48977" y1="24102" x2="51265" y2="29834"/>
                        <a14:backgroundMark x1="51265" y1="29834" x2="51453" y2="22608"/>
                        <a14:backgroundMark x1="51453" y1="22608" x2="46851" y2="18571"/>
                        <a14:backgroundMark x1="46851" y1="18571" x2="46047" y2="19231"/>
                        <a14:backgroundMark x1="49387" y1="24508" x2="49193" y2="24263"/>
                        <a14:backgroundMark x1="48418" y1="23131" x2="49408" y2="25151"/>
                        <a14:backgroundMark x1="19403" y1="77392" x2="19806" y2="76423"/>
                        <a14:backgroundMark x1="24166" y1="66492" x2="23762" y2="66492"/>
                        <a14:backgroundMark x1="19887" y1="75818" x2="19887" y2="76544"/>
                        <a14:backgroundMark x1="23924" y1="66613" x2="23762" y2="66613"/>
                        <a14:backgroundMark x1="20129" y1="75939" x2="20129" y2="75939"/>
                        <a14:backgroundMark x1="19726" y1="76423" x2="19726" y2="76423"/>
                        <a14:backgroundMark x1="19887" y1="76908" x2="19887" y2="76908"/>
                        <a14:backgroundMark x1="19564" y1="76181" x2="20291" y2="75696"/>
                        <a14:backgroundMark x1="19726" y1="76181" x2="19564" y2="76423"/>
                        <a14:backgroundMark x1="20291" y1="76060" x2="20371" y2="75696"/>
                        <a14:backgroundMark x1="51507" y1="34921" x2="51695" y2="33751"/>
                        <a14:backgroundMark x1="34930" y1="22447" x2="36921" y2="20266"/>
                        <a14:backgroundMark x1="34473" y1="23456" x2="36168" y2="21114"/>
                        <a14:backgroundMark x1="43466" y1="18820" x2="44462" y2="19048"/>
                        <a14:backgroundMark x1="41496" y1="18369" x2="42538" y2="18607"/>
                        <a14:backgroundMark x1="42586" y1="18523" x2="41738" y2="18369"/>
                        <a14:backgroundMark x1="44561" y1="18880" x2="43294" y2="18651"/>
                        <a14:backgroundMark x1="51776" y1="39927" x2="51911" y2="35486"/>
                        <a14:backgroundMark x1="48168" y1="22239" x2="48950" y2="23092"/>
                        <a14:backgroundMark x1="49456" y1="24481" x2="49381" y2="24384"/>
                        <a14:backgroundMark x1="47428" y1="21280" x2="48305" y2="22124"/>
                        <a14:backgroundMark x1="46618" y1="19808" x2="46098" y2="18652"/>
                        <a14:backgroundMark x1="46098" y1="18652" x2="45641" y2="19004"/>
                        <a14:backgroundMark x1="44322" y1="18894" x2="46748" y2="20837"/>
                        <a14:backgroundMark x1="47399" y1="21261" x2="49677" y2="25353"/>
                        <a14:backgroundMark x1="47040" y1="21034" x2="48628" y2="2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173" t="15185" r="31605" b="16455"/>
          <a:stretch/>
        </p:blipFill>
        <p:spPr>
          <a:xfrm>
            <a:off x="-272716" y="616688"/>
            <a:ext cx="7151883" cy="62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40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F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D68BB-EA90-4D3E-BB52-502F27BB64B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894077" y="335878"/>
            <a:ext cx="5359400" cy="435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CE86C9-60C7-4381-B7B3-209298F6B5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7351">
            <a:off x="5475208" y="2982757"/>
            <a:ext cx="4611528" cy="3074352"/>
          </a:xfrm>
          <a:prstGeom prst="rect">
            <a:avLst/>
          </a:prstGeom>
          <a:ln w="1016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8650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PI_GIF 05_SIGNS_CLOSE UP_04">
            <a:hlinkClick r:id="" action="ppaction://media"/>
            <a:extLst>
              <a:ext uri="{FF2B5EF4-FFF2-40B4-BE49-F238E27FC236}">
                <a16:creationId xmlns:a16="http://schemas.microsoft.com/office/drawing/2014/main" id="{211D5ACE-F625-4736-A214-31CA116FEF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5495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EF22-1CCD-4FE6-9DEF-C09AC057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YPI_GIF 05_SIGNS_CLOSE UP_01">
            <a:hlinkClick r:id="" action="ppaction://media"/>
            <a:extLst>
              <a:ext uri="{FF2B5EF4-FFF2-40B4-BE49-F238E27FC236}">
                <a16:creationId xmlns:a16="http://schemas.microsoft.com/office/drawing/2014/main" id="{37D91D53-E22B-4880-81F5-078F8876FB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47903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EF22-1CCD-4FE6-9DEF-C09AC057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YPI_GIF 05_SIGNS_CLOSE UP_03">
            <a:hlinkClick r:id="" action="ppaction://media"/>
            <a:extLst>
              <a:ext uri="{FF2B5EF4-FFF2-40B4-BE49-F238E27FC236}">
                <a16:creationId xmlns:a16="http://schemas.microsoft.com/office/drawing/2014/main" id="{06725EC3-53B7-4331-888A-6AB2CC1C89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58557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EF22-1CCD-4FE6-9DEF-C09AC057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YPI_GIF 05_SIGNS_CLOSE UP_06">
            <a:hlinkClick r:id="" action="ppaction://media"/>
            <a:extLst>
              <a:ext uri="{FF2B5EF4-FFF2-40B4-BE49-F238E27FC236}">
                <a16:creationId xmlns:a16="http://schemas.microsoft.com/office/drawing/2014/main" id="{A07CB3D4-1D40-4CCF-A36E-F31D2321AF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46617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chive xmlns="1297356d-3a12-42ac-9b63-d54ebe4f3fe3">No</Archive>
    <Checked_x002d_Out xmlns="1297356d-3a12-42ac-9b63-d54ebe4f3fe3">true</Checked_x002d_Out>
    <Sub_x0020_Division xmlns="1297356d-3a12-42ac-9b63-d54ebe4f3fe3">
      <Value>Resources</Value>
    </Sub_x0020_Division>
    <Department xmlns="1297356d-3a12-42ac-9b63-d54ebe4f3fe3">TWF Programmes</Department>
    <Programme xmlns="1297356d-3a12-42ac-9b63-d54ebe4f3fe3">
      <Value>YPI</Value>
    </Programme>
    <Division xmlns="1297356d-3a12-42ac-9b63-d54ebe4f3fe3">
      <Value>Programme Delivery</Value>
    </Division>
    <Date xmlns="1297356d-3a12-42ac-9b63-d54ebe4f3fe3">
      <Value>2019</Value>
    </Date>
    <Doc_x0020_Type xmlns="1297356d-3a12-42ac-9b63-d54ebe4f3fe3">
      <Value>Launch</Value>
    </Doc_x0020_Type>
    <SharedWithUsers xmlns="25e5815c-409e-408f-920b-0c4b8b496e00">
      <UserInfo>
        <DisplayName>Lynsey Brosnan</DisplayName>
        <AccountId>73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C22B0B6F1F824E849DFCC63590FD17" ma:contentTypeVersion="21" ma:contentTypeDescription="Create a new document." ma:contentTypeScope="" ma:versionID="16d8f99b28b1f20b58e6fc691a26d3c2">
  <xsd:schema xmlns:xsd="http://www.w3.org/2001/XMLSchema" xmlns:xs="http://www.w3.org/2001/XMLSchema" xmlns:p="http://schemas.microsoft.com/office/2006/metadata/properties" xmlns:ns2="1297356d-3a12-42ac-9b63-d54ebe4f3fe3" xmlns:ns3="25e5815c-409e-408f-920b-0c4b8b496e00" targetNamespace="http://schemas.microsoft.com/office/2006/metadata/properties" ma:root="true" ma:fieldsID="dbf7e7c0bfdc46c63105d051de1a97b9" ns2:_="" ns3:_="">
    <xsd:import namespace="1297356d-3a12-42ac-9b63-d54ebe4f3fe3"/>
    <xsd:import namespace="25e5815c-409e-408f-920b-0c4b8b496e00"/>
    <xsd:element name="properties">
      <xsd:complexType>
        <xsd:sequence>
          <xsd:element name="documentManagement">
            <xsd:complexType>
              <xsd:all>
                <xsd:element ref="ns2:Department"/>
                <xsd:element ref="ns2:Programme" minOccurs="0"/>
                <xsd:element ref="ns2:Division" minOccurs="0"/>
                <xsd:element ref="ns2:Sub_x0020_Division" minOccurs="0"/>
                <xsd:element ref="ns2:Date" minOccurs="0"/>
                <xsd:element ref="ns2:Archive" minOccurs="0"/>
                <xsd:element ref="ns2:Doc_x0020_Typ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Checked_x002d_Out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97356d-3a12-42ac-9b63-d54ebe4f3fe3" elementFormDefault="qualified">
    <xsd:import namespace="http://schemas.microsoft.com/office/2006/documentManagement/types"/>
    <xsd:import namespace="http://schemas.microsoft.com/office/infopath/2007/PartnerControls"/>
    <xsd:element name="Department" ma:index="8" ma:displayName="Department" ma:default="TWF Programmes" ma:format="Dropdown" ma:internalName="Department">
      <xsd:simpleType>
        <xsd:restriction base="dms:Choice">
          <xsd:enumeration value="TWF Programmes"/>
        </xsd:restriction>
      </xsd:simpleType>
    </xsd:element>
    <xsd:element name="Programme" ma:index="9" nillable="true" ma:displayName="Programme" ma:format="Dropdown" ma:internalName="Programm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GLP"/>
                    <xsd:enumeration value="RAiSE"/>
                    <xsd:enumeration value="TWF"/>
                    <xsd:enumeration value="NEW"/>
                    <xsd:enumeration value="YPI"/>
                    <xsd:enumeration value="Excelerate Learning"/>
                    <xsd:enumeration value="YCF"/>
                    <xsd:enumeration value="Health, Wellbeing &amp; Resilience"/>
                  </xsd:restriction>
                </xsd:simpleType>
              </xsd:element>
            </xsd:sequence>
          </xsd:extension>
        </xsd:complexContent>
      </xsd:complexType>
    </xsd:element>
    <xsd:element name="Division" ma:index="10" nillable="true" ma:displayName="Division" ma:format="Dropdown" ma:internalName="Division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pproval Documentation"/>
                    <xsd:enumeration value="Cohort"/>
                    <xsd:enumeration value="Contracts"/>
                    <xsd:enumeration value="Correspondence"/>
                    <xsd:enumeration value="Conference &amp; Events"/>
                    <xsd:enumeration value="Finance &amp; Strategy"/>
                    <xsd:enumeration value="Funder"/>
                    <xsd:enumeration value="In Country Partner"/>
                    <xsd:enumeration value="Meetings &amp; Notes"/>
                    <xsd:enumeration value="Operations &amp; Growth"/>
                    <xsd:enumeration value="Payments"/>
                    <xsd:enumeration value="Programme Delivery"/>
                    <xsd:enumeration value="Regional Team"/>
                    <xsd:enumeration value="Reports"/>
                    <xsd:enumeration value="Stakeholders"/>
                    <xsd:enumeration value="Travel"/>
                  </xsd:restriction>
                </xsd:simpleType>
              </xsd:element>
            </xsd:sequence>
          </xsd:extension>
        </xsd:complexContent>
      </xsd:complexType>
    </xsd:element>
    <xsd:element name="Sub_x0020_Division" ma:index="11" nillable="true" ma:displayName="Sub Division" ma:format="Dropdown" ma:internalName="Sub_x0020_Divis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ims &amp; Objectives"/>
                    <xsd:enumeration value="Budgets"/>
                    <xsd:enumeration value="Cultivation"/>
                    <xsd:enumeration value="CRFs"/>
                    <xsd:enumeration value="Education"/>
                    <xsd:enumeration value="Finance"/>
                    <xsd:enumeration value="Funder Management"/>
                    <xsd:enumeration value="GLP Participant"/>
                    <xsd:enumeration value="GLP Placements"/>
                    <xsd:enumeration value="Key Partners"/>
                    <xsd:enumeration value="MoM &amp; Notes"/>
                    <xsd:enumeration value="National Event"/>
                    <xsd:enumeration value="PSAs"/>
                    <xsd:enumeration value="Receipts"/>
                    <xsd:enumeration value="Recruitment"/>
                    <xsd:enumeration value="Regional Events"/>
                    <xsd:enumeration value="Resources"/>
                    <xsd:enumeration value="Scottish Gov"/>
                    <xsd:enumeration value="Shared Learning"/>
                    <xsd:enumeration value="Strategy"/>
                    <xsd:enumeration value="SQA"/>
                    <xsd:enumeration value="SYP"/>
                    <xsd:enumeration value="Third Sector"/>
                    <xsd:enumeration value="Trackers"/>
                    <xsd:enumeration value="Training"/>
                    <xsd:enumeration value="YPI Canada"/>
                    <xsd:enumeration value="BP"/>
                    <xsd:enumeration value="Calmac"/>
                    <xsd:enumeration value="Capital Solutions"/>
                    <xsd:enumeration value="Northwood"/>
                    <xsd:enumeration value="QTS"/>
                    <xsd:enumeration value="SEP"/>
                    <xsd:enumeration value="Standard Life Abz"/>
                    <xsd:enumeration value="STV CA"/>
                    <xsd:enumeration value="The Artemis CF"/>
                    <xsd:enumeration value="The Carnegie Club"/>
                    <xsd:enumeration value="The Holywood Trust"/>
                    <xsd:enumeration value="The Orcome Trust"/>
                    <xsd:enumeration value="Walkers"/>
                  </xsd:restriction>
                </xsd:simpleType>
              </xsd:element>
            </xsd:sequence>
          </xsd:extension>
        </xsd:complexContent>
      </xsd:complexType>
    </xsd:element>
    <xsd:element name="Date" ma:index="12" nillable="true" ma:displayName="Date" ma:format="Dropdown" ma:internalName="Dat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17"/>
                    <xsd:enumeration value="2018"/>
                    <xsd:enumeration value="2019"/>
                    <xsd:enumeration value="2020"/>
                    <xsd:enumeration value="2021"/>
                    <xsd:enumeration value="2022"/>
                    <xsd:enumeration value="2023"/>
                  </xsd:restriction>
                </xsd:simpleType>
              </xsd:element>
            </xsd:sequence>
          </xsd:extension>
        </xsd:complexContent>
      </xsd:complexType>
    </xsd:element>
    <xsd:element name="Archive" ma:index="13" nillable="true" ma:displayName="Archive" ma:default="No" ma:format="Dropdown" ma:internalName="Archive">
      <xsd:simpleType>
        <xsd:restriction base="dms:Choice">
          <xsd:enumeration value="No"/>
          <xsd:enumeration value="Yes"/>
        </xsd:restriction>
      </xsd:simpleType>
    </xsd:element>
    <xsd:element name="Doc_x0020_Type" ma:index="14" nillable="true" ma:displayName="Doc Type" ma:format="Dropdown" ma:internalName="Doc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heques"/>
                    <xsd:enumeration value="Contract"/>
                    <xsd:enumeration value="Country Information"/>
                    <xsd:enumeration value="Facilitator Handbook"/>
                    <xsd:enumeration value="Final Judging Pack"/>
                    <xsd:enumeration value="Fundraising"/>
                    <xsd:enumeration value="GLP Training"/>
                    <xsd:enumeration value="Handbook"/>
                    <xsd:enumeration value="Invoice"/>
                    <xsd:enumeration value="Kit List"/>
                    <xsd:enumeration value="Launch"/>
                    <xsd:enumeration value="Literature"/>
                    <xsd:enumeration value="PDS"/>
                    <xsd:enumeration value="PSA"/>
                    <xsd:enumeration value="Partnership Resource"/>
                    <xsd:enumeration value="Prospectus"/>
                    <xsd:enumeration value="School Submission"/>
                    <xsd:enumeration value="Social Issues"/>
                    <xsd:enumeration value="Strategic"/>
                    <xsd:enumeration value="Suppliers"/>
                    <xsd:enumeration value="Teacher Resource Guide"/>
                    <xsd:enumeration value="Tracker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hecked_x002d_Out" ma:index="23" nillable="true" ma:displayName="Checked-Out" ma:default="1" ma:internalName="Checked_x002d_Out">
      <xsd:simpleType>
        <xsd:restriction base="dms:Boolean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e5815c-409e-408f-920b-0c4b8b496e00" elementFormDefault="qualified">
    <xsd:import namespace="http://schemas.microsoft.com/office/2006/documentManagement/types"/>
    <xsd:import namespace="http://schemas.microsoft.com/office/infopath/2007/PartnerControls"/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3BDB14-B8D6-4303-ABBE-2A1647180AB6}">
  <ds:schemaRefs>
    <ds:schemaRef ds:uri="http://purl.org/dc/dcmitype/"/>
    <ds:schemaRef ds:uri="http://schemas.microsoft.com/office/2006/metadata/properties"/>
    <ds:schemaRef ds:uri="25e5815c-409e-408f-920b-0c4b8b496e00"/>
    <ds:schemaRef ds:uri="1297356d-3a12-42ac-9b63-d54ebe4f3fe3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31AFF91-89D7-42D3-B89C-00E42DD5DD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97356d-3a12-42ac-9b63-d54ebe4f3fe3"/>
    <ds:schemaRef ds:uri="25e5815c-409e-408f-920b-0c4b8b496e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CAC543-9A16-48B8-A636-6F789B8F59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102</Words>
  <Application>Microsoft Office PowerPoint</Application>
  <PresentationFormat>Widescreen</PresentationFormat>
  <Paragraphs>48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Funding Partners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Reid</dc:creator>
  <cp:lastModifiedBy>Olivia Anderson</cp:lastModifiedBy>
  <cp:revision>10</cp:revision>
  <dcterms:created xsi:type="dcterms:W3CDTF">2018-11-16T10:52:54Z</dcterms:created>
  <dcterms:modified xsi:type="dcterms:W3CDTF">2022-02-04T14:43:09Z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0x010100FAC22B0B6F1F824E849DFCC63590FD17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</Properties>
</file>