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xml" ContentType="application/vnd.openxmlformats-officedocument.presentationml.tags+xml"/>
  <Override PartName="/ppt/ink/ink1.xml" ContentType="application/inkml+xml"/>
  <Override PartName="/ppt/ink/ink2.xml" ContentType="application/inkml+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67"/>
  </p:notesMasterIdLst>
  <p:sldIdLst>
    <p:sldId id="298" r:id="rId6"/>
    <p:sldId id="329" r:id="rId7"/>
    <p:sldId id="330" r:id="rId8"/>
    <p:sldId id="302" r:id="rId9"/>
    <p:sldId id="257" r:id="rId10"/>
    <p:sldId id="265" r:id="rId11"/>
    <p:sldId id="289" r:id="rId12"/>
    <p:sldId id="259" r:id="rId13"/>
    <p:sldId id="293" r:id="rId14"/>
    <p:sldId id="359" r:id="rId15"/>
    <p:sldId id="358" r:id="rId16"/>
    <p:sldId id="263" r:id="rId17"/>
    <p:sldId id="353" r:id="rId18"/>
    <p:sldId id="328" r:id="rId19"/>
    <p:sldId id="361" r:id="rId20"/>
    <p:sldId id="301" r:id="rId21"/>
    <p:sldId id="339" r:id="rId22"/>
    <p:sldId id="335" r:id="rId23"/>
    <p:sldId id="340" r:id="rId24"/>
    <p:sldId id="334" r:id="rId25"/>
    <p:sldId id="332" r:id="rId26"/>
    <p:sldId id="331" r:id="rId27"/>
    <p:sldId id="260" r:id="rId28"/>
    <p:sldId id="261" r:id="rId29"/>
    <p:sldId id="296" r:id="rId30"/>
    <p:sldId id="297" r:id="rId31"/>
    <p:sldId id="262" r:id="rId32"/>
    <p:sldId id="327" r:id="rId33"/>
    <p:sldId id="274" r:id="rId34"/>
    <p:sldId id="275" r:id="rId35"/>
    <p:sldId id="309" r:id="rId36"/>
    <p:sldId id="303" r:id="rId37"/>
    <p:sldId id="304" r:id="rId38"/>
    <p:sldId id="319" r:id="rId39"/>
    <p:sldId id="342" r:id="rId40"/>
    <p:sldId id="306" r:id="rId41"/>
    <p:sldId id="346" r:id="rId42"/>
    <p:sldId id="347" r:id="rId43"/>
    <p:sldId id="333" r:id="rId44"/>
    <p:sldId id="299" r:id="rId45"/>
    <p:sldId id="312" r:id="rId46"/>
    <p:sldId id="354" r:id="rId47"/>
    <p:sldId id="315" r:id="rId48"/>
    <p:sldId id="317" r:id="rId49"/>
    <p:sldId id="320" r:id="rId50"/>
    <p:sldId id="321" r:id="rId51"/>
    <p:sldId id="316" r:id="rId52"/>
    <p:sldId id="355" r:id="rId53"/>
    <p:sldId id="348" r:id="rId54"/>
    <p:sldId id="311" r:id="rId55"/>
    <p:sldId id="308" r:id="rId56"/>
    <p:sldId id="313" r:id="rId57"/>
    <p:sldId id="322" r:id="rId58"/>
    <p:sldId id="323" r:id="rId59"/>
    <p:sldId id="349" r:id="rId60"/>
    <p:sldId id="350" r:id="rId61"/>
    <p:sldId id="356" r:id="rId62"/>
    <p:sldId id="351" r:id="rId63"/>
    <p:sldId id="326" r:id="rId64"/>
    <p:sldId id="352" r:id="rId65"/>
    <p:sldId id="325"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A70B"/>
    <a:srgbClr val="753BBD"/>
    <a:srgbClr val="DE1F82"/>
    <a:srgbClr val="00ABC9"/>
    <a:srgbClr val="FC4C02"/>
    <a:srgbClr val="FC4C03"/>
    <a:srgbClr val="BAD7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743" autoAdjust="0"/>
    <p:restoredTop sz="95595"/>
  </p:normalViewPr>
  <p:slideViewPr>
    <p:cSldViewPr snapToGrid="0">
      <p:cViewPr varScale="1">
        <p:scale>
          <a:sx n="75" d="100"/>
          <a:sy n="75" d="100"/>
        </p:scale>
        <p:origin x="36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diagrams/_rels/data2.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svg"/><Relationship Id="rId1" Type="http://schemas.openxmlformats.org/officeDocument/2006/relationships/image" Target="../media/image45.svg"/><Relationship Id="rId5" Type="http://schemas.openxmlformats.org/officeDocument/2006/relationships/image" Target="../media/image49.svg"/><Relationship Id="rId4" Type="http://schemas.openxmlformats.org/officeDocument/2006/relationships/image" Target="../media/image48.svg"/></Relationships>
</file>

<file path=ppt/diagrams/_rels/data3.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svg"/><Relationship Id="rId1" Type="http://schemas.openxmlformats.org/officeDocument/2006/relationships/image" Target="../media/image60.svg"/><Relationship Id="rId5" Type="http://schemas.openxmlformats.org/officeDocument/2006/relationships/image" Target="../media/image64.svg"/><Relationship Id="rId4" Type="http://schemas.openxmlformats.org/officeDocument/2006/relationships/image" Target="../media/image63.svg"/></Relationships>
</file>

<file path=ppt/diagrams/_rels/data4.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svg"/><Relationship Id="rId1" Type="http://schemas.openxmlformats.org/officeDocument/2006/relationships/image" Target="../media/image76.svg"/><Relationship Id="rId5" Type="http://schemas.openxmlformats.org/officeDocument/2006/relationships/image" Target="../media/image80.svg"/><Relationship Id="rId4" Type="http://schemas.openxmlformats.org/officeDocument/2006/relationships/image" Target="../media/image79.svg"/></Relationships>
</file>

<file path=ppt/diagrams/_rels/data5.xml.rels><?xml version="1.0" encoding="UTF-8" standalone="yes"?>
<Relationships xmlns="http://schemas.openxmlformats.org/package/2006/relationships"><Relationship Id="rId3" Type="http://schemas.openxmlformats.org/officeDocument/2006/relationships/image" Target="../media/image84.svg"/><Relationship Id="rId2" Type="http://schemas.openxmlformats.org/officeDocument/2006/relationships/image" Target="../media/image83.svg"/><Relationship Id="rId1" Type="http://schemas.openxmlformats.org/officeDocument/2006/relationships/image" Target="../media/image8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svg"/><Relationship Id="rId1" Type="http://schemas.openxmlformats.org/officeDocument/2006/relationships/image" Target="../media/image45.svg"/><Relationship Id="rId5" Type="http://schemas.openxmlformats.org/officeDocument/2006/relationships/image" Target="../media/image49.svg"/><Relationship Id="rId4" Type="http://schemas.openxmlformats.org/officeDocument/2006/relationships/image" Target="../media/image4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svg"/><Relationship Id="rId1" Type="http://schemas.openxmlformats.org/officeDocument/2006/relationships/image" Target="../media/image60.svg"/><Relationship Id="rId5" Type="http://schemas.openxmlformats.org/officeDocument/2006/relationships/image" Target="../media/image64.svg"/><Relationship Id="rId4" Type="http://schemas.openxmlformats.org/officeDocument/2006/relationships/image" Target="../media/image63.svg"/></Relationships>
</file>

<file path=ppt/diagrams/_rels/drawing4.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svg"/><Relationship Id="rId1" Type="http://schemas.openxmlformats.org/officeDocument/2006/relationships/image" Target="../media/image76.svg"/><Relationship Id="rId5" Type="http://schemas.openxmlformats.org/officeDocument/2006/relationships/image" Target="../media/image80.svg"/><Relationship Id="rId4" Type="http://schemas.openxmlformats.org/officeDocument/2006/relationships/image" Target="../media/image79.svg"/></Relationships>
</file>

<file path=ppt/diagrams/_rels/drawing5.xml.rels><?xml version="1.0" encoding="UTF-8" standalone="yes"?>
<Relationships xmlns="http://schemas.openxmlformats.org/package/2006/relationships"><Relationship Id="rId3" Type="http://schemas.openxmlformats.org/officeDocument/2006/relationships/image" Target="../media/image84.svg"/><Relationship Id="rId2" Type="http://schemas.openxmlformats.org/officeDocument/2006/relationships/image" Target="../media/image83.svg"/><Relationship Id="rId1" Type="http://schemas.openxmlformats.org/officeDocument/2006/relationships/image" Target="../media/image82.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4FAA4C-45AE-4700-AB4E-BA22C3ABFD54}" type="doc">
      <dgm:prSet loTypeId="urn:microsoft.com/office/officeart/2017/3/layout/HorizontalPathTimeline" loCatId="process" qsTypeId="urn:microsoft.com/office/officeart/2005/8/quickstyle/simple1" qsCatId="simple" csTypeId="urn:microsoft.com/office/officeart/2005/8/colors/colorful5" csCatId="colorful" phldr="1"/>
      <dgm:spPr/>
      <dgm:t>
        <a:bodyPr/>
        <a:lstStyle/>
        <a:p>
          <a:endParaRPr lang="en-US"/>
        </a:p>
      </dgm:t>
    </dgm:pt>
    <dgm:pt modelId="{90DDD66E-4F36-4BB9-9BE6-8CD492067BE4}">
      <dgm:prSet/>
      <dgm:spPr/>
      <dgm:t>
        <a:bodyPr/>
        <a:lstStyle/>
        <a:p>
          <a:pPr>
            <a:defRPr b="1"/>
          </a:pPr>
          <a:r>
            <a:rPr lang="en-US"/>
            <a:t>Monday</a:t>
          </a:r>
        </a:p>
      </dgm:t>
    </dgm:pt>
    <dgm:pt modelId="{E640C632-8EF5-4F26-B899-F0BE815FAF99}" type="parTrans" cxnId="{4A1BD210-84A8-4859-858C-B37177EC3BDC}">
      <dgm:prSet/>
      <dgm:spPr/>
      <dgm:t>
        <a:bodyPr/>
        <a:lstStyle/>
        <a:p>
          <a:endParaRPr lang="en-US"/>
        </a:p>
      </dgm:t>
    </dgm:pt>
    <dgm:pt modelId="{D75E7FA8-76AE-495D-A50F-88BB11DFF4AB}" type="sibTrans" cxnId="{4A1BD210-84A8-4859-858C-B37177EC3BDC}">
      <dgm:prSet/>
      <dgm:spPr/>
      <dgm:t>
        <a:bodyPr/>
        <a:lstStyle/>
        <a:p>
          <a:endParaRPr lang="en-US"/>
        </a:p>
      </dgm:t>
    </dgm:pt>
    <dgm:pt modelId="{E6C8E82B-475F-40DF-9F65-CAB095748B38}">
      <dgm:prSet/>
      <dgm:spPr/>
      <dgm:t>
        <a:bodyPr/>
        <a:lstStyle/>
        <a:p>
          <a:r>
            <a:rPr lang="en-US" b="1" dirty="0">
              <a:latin typeface="Verdana" panose="020B0604030504040204" pitchFamily="34" charset="0"/>
              <a:ea typeface="Verdana" panose="020B0604030504040204" pitchFamily="34" charset="0"/>
              <a:cs typeface="Verdana" panose="020B0604030504040204" pitchFamily="34" charset="0"/>
            </a:rPr>
            <a:t>YPI Launch – Group creation – Social Issue/Charity Research</a:t>
          </a:r>
        </a:p>
      </dgm:t>
    </dgm:pt>
    <dgm:pt modelId="{F39EA9A5-448D-4491-BC11-D04F332E2BB2}" type="parTrans" cxnId="{04189931-EADD-45B6-A456-46D95C81AA10}">
      <dgm:prSet/>
      <dgm:spPr/>
      <dgm:t>
        <a:bodyPr/>
        <a:lstStyle/>
        <a:p>
          <a:endParaRPr lang="en-US"/>
        </a:p>
      </dgm:t>
    </dgm:pt>
    <dgm:pt modelId="{F9E7EE9A-2097-4EF3-B7C1-D4A6AE8F21EB}" type="sibTrans" cxnId="{04189931-EADD-45B6-A456-46D95C81AA10}">
      <dgm:prSet/>
      <dgm:spPr/>
      <dgm:t>
        <a:bodyPr/>
        <a:lstStyle/>
        <a:p>
          <a:endParaRPr lang="en-US"/>
        </a:p>
      </dgm:t>
    </dgm:pt>
    <dgm:pt modelId="{66C1AA99-8E96-4A73-8030-E7C6B8BFDE57}">
      <dgm:prSet/>
      <dgm:spPr/>
      <dgm:t>
        <a:bodyPr/>
        <a:lstStyle/>
        <a:p>
          <a:pPr>
            <a:defRPr b="1"/>
          </a:pPr>
          <a:r>
            <a:rPr lang="en-US"/>
            <a:t>Tuesday</a:t>
          </a:r>
        </a:p>
      </dgm:t>
    </dgm:pt>
    <dgm:pt modelId="{1F7792A1-70B5-4560-BD13-7FFD13816A1E}" type="parTrans" cxnId="{E538C34B-1B6E-47F8-9DDA-D32D4242F2B9}">
      <dgm:prSet/>
      <dgm:spPr/>
      <dgm:t>
        <a:bodyPr/>
        <a:lstStyle/>
        <a:p>
          <a:endParaRPr lang="en-US"/>
        </a:p>
      </dgm:t>
    </dgm:pt>
    <dgm:pt modelId="{1D6B2B8B-E232-40AA-9099-7555C099D1E4}" type="sibTrans" cxnId="{E538C34B-1B6E-47F8-9DDA-D32D4242F2B9}">
      <dgm:prSet/>
      <dgm:spPr/>
      <dgm:t>
        <a:bodyPr/>
        <a:lstStyle/>
        <a:p>
          <a:endParaRPr lang="en-US"/>
        </a:p>
      </dgm:t>
    </dgm:pt>
    <dgm:pt modelId="{4AC7FB0D-2743-405A-9DD2-B8436FE6F196}">
      <dgm:prSet/>
      <dgm:spPr/>
      <dgm:t>
        <a:bodyPr/>
        <a:lstStyle/>
        <a:p>
          <a:r>
            <a:rPr lang="en-US" b="1" dirty="0">
              <a:latin typeface="Verdana" panose="020B0604030504040204" pitchFamily="34" charset="0"/>
              <a:ea typeface="Verdana" panose="020B0604030504040204" pitchFamily="34" charset="0"/>
              <a:cs typeface="Verdana" panose="020B0604030504040204" pitchFamily="34" charset="0"/>
            </a:rPr>
            <a:t>Choose charity and begin to contact them</a:t>
          </a:r>
        </a:p>
      </dgm:t>
    </dgm:pt>
    <dgm:pt modelId="{D66957A6-86C4-4B0F-A54C-4CF3F0E3C68E}" type="parTrans" cxnId="{85481F8A-40C0-4B41-ADF9-3D661867FBDA}">
      <dgm:prSet/>
      <dgm:spPr/>
      <dgm:t>
        <a:bodyPr/>
        <a:lstStyle/>
        <a:p>
          <a:endParaRPr lang="en-US"/>
        </a:p>
      </dgm:t>
    </dgm:pt>
    <dgm:pt modelId="{C8E15B11-650B-49E9-A1DE-C90715878EDB}" type="sibTrans" cxnId="{85481F8A-40C0-4B41-ADF9-3D661867FBDA}">
      <dgm:prSet/>
      <dgm:spPr/>
      <dgm:t>
        <a:bodyPr/>
        <a:lstStyle/>
        <a:p>
          <a:endParaRPr lang="en-US"/>
        </a:p>
      </dgm:t>
    </dgm:pt>
    <dgm:pt modelId="{7F19A45A-2D7F-42B4-8149-0D6109AB4A46}">
      <dgm:prSet/>
      <dgm:spPr/>
      <dgm:t>
        <a:bodyPr/>
        <a:lstStyle/>
        <a:p>
          <a:pPr>
            <a:defRPr b="1"/>
          </a:pPr>
          <a:r>
            <a:rPr lang="en-US"/>
            <a:t>Wed. – Thu.</a:t>
          </a:r>
        </a:p>
      </dgm:t>
    </dgm:pt>
    <dgm:pt modelId="{A90EE15D-3AEF-4A77-BF25-D1C1D0779327}" type="parTrans" cxnId="{9CD3353F-52D1-40A6-8F2B-DD1EC0603BDB}">
      <dgm:prSet/>
      <dgm:spPr/>
      <dgm:t>
        <a:bodyPr/>
        <a:lstStyle/>
        <a:p>
          <a:endParaRPr lang="en-US"/>
        </a:p>
      </dgm:t>
    </dgm:pt>
    <dgm:pt modelId="{3C941FFB-8095-4191-9CA9-497B5F28E2DF}" type="sibTrans" cxnId="{9CD3353F-52D1-40A6-8F2B-DD1EC0603BDB}">
      <dgm:prSet/>
      <dgm:spPr/>
      <dgm:t>
        <a:bodyPr/>
        <a:lstStyle/>
        <a:p>
          <a:endParaRPr lang="en-US"/>
        </a:p>
      </dgm:t>
    </dgm:pt>
    <dgm:pt modelId="{95D063BF-A1DD-41C6-804C-0012C8387F67}">
      <dgm:prSet/>
      <dgm:spPr/>
      <dgm:t>
        <a:bodyPr/>
        <a:lstStyle/>
        <a:p>
          <a:r>
            <a:rPr lang="en-US" b="1" dirty="0">
              <a:latin typeface="Verdana" panose="020B0604030504040204" pitchFamily="34" charset="0"/>
              <a:ea typeface="Verdana" panose="020B0604030504040204" pitchFamily="34" charset="0"/>
              <a:cs typeface="Verdana" panose="020B0604030504040204" pitchFamily="34" charset="0"/>
            </a:rPr>
            <a:t>Contact/meeting/visit your chosen charity – creation of presentation</a:t>
          </a:r>
        </a:p>
      </dgm:t>
    </dgm:pt>
    <dgm:pt modelId="{5F4884AB-B566-4D23-93EA-1555A59F436D}" type="parTrans" cxnId="{2763048F-2D27-4AEE-B23B-A2B12CC8B6A5}">
      <dgm:prSet/>
      <dgm:spPr/>
      <dgm:t>
        <a:bodyPr/>
        <a:lstStyle/>
        <a:p>
          <a:endParaRPr lang="en-US"/>
        </a:p>
      </dgm:t>
    </dgm:pt>
    <dgm:pt modelId="{9C173C2B-799D-4D01-A725-B201D6FCB3DA}" type="sibTrans" cxnId="{2763048F-2D27-4AEE-B23B-A2B12CC8B6A5}">
      <dgm:prSet/>
      <dgm:spPr/>
      <dgm:t>
        <a:bodyPr/>
        <a:lstStyle/>
        <a:p>
          <a:endParaRPr lang="en-US"/>
        </a:p>
      </dgm:t>
    </dgm:pt>
    <dgm:pt modelId="{18230F01-767B-4DFF-9526-EF1EA0078A45}">
      <dgm:prSet/>
      <dgm:spPr/>
      <dgm:t>
        <a:bodyPr/>
        <a:lstStyle/>
        <a:p>
          <a:pPr>
            <a:defRPr b="1"/>
          </a:pPr>
          <a:r>
            <a:rPr lang="en-US"/>
            <a:t>Friday</a:t>
          </a:r>
        </a:p>
      </dgm:t>
    </dgm:pt>
    <dgm:pt modelId="{C8237436-FDDB-41AF-8596-8DFD36D3901A}" type="parTrans" cxnId="{8D1B508E-1809-44BA-80E7-DA5F40E5A24F}">
      <dgm:prSet/>
      <dgm:spPr/>
      <dgm:t>
        <a:bodyPr/>
        <a:lstStyle/>
        <a:p>
          <a:endParaRPr lang="en-US"/>
        </a:p>
      </dgm:t>
    </dgm:pt>
    <dgm:pt modelId="{4FC09AEB-85B0-4169-B040-CF92D7C8862B}" type="sibTrans" cxnId="{8D1B508E-1809-44BA-80E7-DA5F40E5A24F}">
      <dgm:prSet/>
      <dgm:spPr/>
      <dgm:t>
        <a:bodyPr/>
        <a:lstStyle/>
        <a:p>
          <a:endParaRPr lang="en-US"/>
        </a:p>
      </dgm:t>
    </dgm:pt>
    <dgm:pt modelId="{F312A847-9576-4BFB-8AA0-0F61FAF95DD4}">
      <dgm:prSet/>
      <dgm:spPr/>
      <dgm:t>
        <a:bodyPr/>
        <a:lstStyle/>
        <a:p>
          <a:r>
            <a:rPr lang="en-US" b="1" dirty="0">
              <a:latin typeface="Verdana" panose="020B0604030504040204" pitchFamily="34" charset="0"/>
              <a:ea typeface="Verdana" panose="020B0604030504040204" pitchFamily="34" charset="0"/>
              <a:cs typeface="Verdana" panose="020B0604030504040204" pitchFamily="34" charset="0"/>
            </a:rPr>
            <a:t>Presentations to be delivered periods 1-4. The best 4/5 presentations will then have to present again at the final showcase periods 5&amp;6. </a:t>
          </a:r>
        </a:p>
      </dgm:t>
    </dgm:pt>
    <dgm:pt modelId="{0945B37F-25AA-4591-8A9E-A453E9D42842}" type="parTrans" cxnId="{7BCEFD6B-B25E-4B19-BEC3-DA6A028D9B07}">
      <dgm:prSet/>
      <dgm:spPr/>
      <dgm:t>
        <a:bodyPr/>
        <a:lstStyle/>
        <a:p>
          <a:endParaRPr lang="en-US"/>
        </a:p>
      </dgm:t>
    </dgm:pt>
    <dgm:pt modelId="{D15FD580-8E16-44CC-97C1-1A3A52AA7402}" type="sibTrans" cxnId="{7BCEFD6B-B25E-4B19-BEC3-DA6A028D9B07}">
      <dgm:prSet/>
      <dgm:spPr/>
      <dgm:t>
        <a:bodyPr/>
        <a:lstStyle/>
        <a:p>
          <a:endParaRPr lang="en-US"/>
        </a:p>
      </dgm:t>
    </dgm:pt>
    <dgm:pt modelId="{8F3DFC8E-6E22-FD4C-8931-4014DD331D50}" type="pres">
      <dgm:prSet presAssocID="{4B4FAA4C-45AE-4700-AB4E-BA22C3ABFD54}" presName="root" presStyleCnt="0">
        <dgm:presLayoutVars>
          <dgm:chMax/>
          <dgm:chPref/>
          <dgm:animLvl val="lvl"/>
        </dgm:presLayoutVars>
      </dgm:prSet>
      <dgm:spPr/>
    </dgm:pt>
    <dgm:pt modelId="{7DCC16EA-B4A8-4343-84C3-9B0A0425C82A}" type="pres">
      <dgm:prSet presAssocID="{4B4FAA4C-45AE-4700-AB4E-BA22C3ABFD54}" presName="divider" presStyleLbl="node1" presStyleIdx="0" presStyleCnt="1"/>
      <dgm:spPr/>
    </dgm:pt>
    <dgm:pt modelId="{1DA2F2C3-F17B-7342-B58E-C484AF68FF69}" type="pres">
      <dgm:prSet presAssocID="{4B4FAA4C-45AE-4700-AB4E-BA22C3ABFD54}" presName="nodes" presStyleCnt="0">
        <dgm:presLayoutVars>
          <dgm:chMax/>
          <dgm:chPref/>
          <dgm:animLvl val="lvl"/>
        </dgm:presLayoutVars>
      </dgm:prSet>
      <dgm:spPr/>
    </dgm:pt>
    <dgm:pt modelId="{5614E301-7361-4142-BC61-AE5EF85CBDDF}" type="pres">
      <dgm:prSet presAssocID="{90DDD66E-4F36-4BB9-9BE6-8CD492067BE4}" presName="composite" presStyleCnt="0"/>
      <dgm:spPr/>
    </dgm:pt>
    <dgm:pt modelId="{E3DC0FD9-FEE4-D740-B6A7-BD39A4F137D1}" type="pres">
      <dgm:prSet presAssocID="{90DDD66E-4F36-4BB9-9BE6-8CD492067BE4}" presName="L1TextContainer" presStyleLbl="revTx" presStyleIdx="0" presStyleCnt="4">
        <dgm:presLayoutVars>
          <dgm:chMax val="1"/>
          <dgm:chPref val="1"/>
          <dgm:bulletEnabled val="1"/>
        </dgm:presLayoutVars>
      </dgm:prSet>
      <dgm:spPr/>
    </dgm:pt>
    <dgm:pt modelId="{C59AB33D-5317-B141-ACBE-F2A651FB7F5D}" type="pres">
      <dgm:prSet presAssocID="{90DDD66E-4F36-4BB9-9BE6-8CD492067BE4}" presName="L2TextContainerWrapper" presStyleCnt="0">
        <dgm:presLayoutVars>
          <dgm:chMax val="0"/>
          <dgm:chPref val="0"/>
          <dgm:bulletEnabled val="1"/>
        </dgm:presLayoutVars>
      </dgm:prSet>
      <dgm:spPr/>
    </dgm:pt>
    <dgm:pt modelId="{E2DD5091-B2C6-0741-9D2C-6669AD031E32}" type="pres">
      <dgm:prSet presAssocID="{90DDD66E-4F36-4BB9-9BE6-8CD492067BE4}" presName="L2TextContainer" presStyleLbl="bgAccFollowNode1" presStyleIdx="0" presStyleCnt="4"/>
      <dgm:spPr/>
    </dgm:pt>
    <dgm:pt modelId="{2A7CFBF5-88A7-FC4E-85E2-D7C89F373A7A}" type="pres">
      <dgm:prSet presAssocID="{90DDD66E-4F36-4BB9-9BE6-8CD492067BE4}" presName="FlexibleEmptyPlaceHolder" presStyleCnt="0"/>
      <dgm:spPr/>
    </dgm:pt>
    <dgm:pt modelId="{458935F0-171D-3F4C-AE16-3AC6382688EA}" type="pres">
      <dgm:prSet presAssocID="{90DDD66E-4F36-4BB9-9BE6-8CD492067BE4}" presName="ConnectLine" presStyleLbl="alignNode1" presStyleIdx="0" presStyleCnt="4"/>
      <dgm:spPr>
        <a:solidFill>
          <a:schemeClr val="accent5">
            <a:hueOff val="0"/>
            <a:satOff val="0"/>
            <a:lumOff val="0"/>
            <a:alphaOff val="0"/>
          </a:schemeClr>
        </a:solidFill>
        <a:ln w="6350" cap="flat" cmpd="sng" algn="ctr">
          <a:solidFill>
            <a:schemeClr val="accent5">
              <a:hueOff val="0"/>
              <a:satOff val="0"/>
              <a:lumOff val="0"/>
              <a:alphaOff val="0"/>
            </a:schemeClr>
          </a:solidFill>
          <a:prstDash val="dash"/>
          <a:miter lim="800000"/>
        </a:ln>
        <a:effectLst/>
      </dgm:spPr>
    </dgm:pt>
    <dgm:pt modelId="{8D9C294D-FBB0-564B-8A20-F66CD7E1ADCA}" type="pres">
      <dgm:prSet presAssocID="{90DDD66E-4F36-4BB9-9BE6-8CD492067BE4}" presName="ConnectorPoint" presStyleLbl="fgAcc1" presStyleIdx="0" presStyleCnt="4"/>
      <dgm:spPr>
        <a:solidFill>
          <a:schemeClr val="lt1">
            <a:alpha val="90000"/>
            <a:hueOff val="0"/>
            <a:satOff val="0"/>
            <a:lumOff val="0"/>
            <a:alphaOff val="0"/>
          </a:schemeClr>
        </a:solidFill>
        <a:ln w="12700" cap="flat" cmpd="sng" algn="ctr">
          <a:noFill/>
          <a:prstDash val="solid"/>
          <a:miter lim="800000"/>
        </a:ln>
        <a:effectLst/>
      </dgm:spPr>
    </dgm:pt>
    <dgm:pt modelId="{F3355D1C-B392-F447-AC8C-6455F06E7897}" type="pres">
      <dgm:prSet presAssocID="{90DDD66E-4F36-4BB9-9BE6-8CD492067BE4}" presName="EmptyPlaceHolder" presStyleCnt="0"/>
      <dgm:spPr/>
    </dgm:pt>
    <dgm:pt modelId="{F41683E1-A96D-E64D-983A-83113CA39D3A}" type="pres">
      <dgm:prSet presAssocID="{D75E7FA8-76AE-495D-A50F-88BB11DFF4AB}" presName="spaceBetweenRectangles" presStyleCnt="0"/>
      <dgm:spPr/>
    </dgm:pt>
    <dgm:pt modelId="{840B07BB-B589-5F49-81AC-EDD619394298}" type="pres">
      <dgm:prSet presAssocID="{66C1AA99-8E96-4A73-8030-E7C6B8BFDE57}" presName="composite" presStyleCnt="0"/>
      <dgm:spPr/>
    </dgm:pt>
    <dgm:pt modelId="{AD9B677B-4E99-B048-9D93-2909FC98CDDC}" type="pres">
      <dgm:prSet presAssocID="{66C1AA99-8E96-4A73-8030-E7C6B8BFDE57}" presName="L1TextContainer" presStyleLbl="revTx" presStyleIdx="1" presStyleCnt="4">
        <dgm:presLayoutVars>
          <dgm:chMax val="1"/>
          <dgm:chPref val="1"/>
          <dgm:bulletEnabled val="1"/>
        </dgm:presLayoutVars>
      </dgm:prSet>
      <dgm:spPr/>
    </dgm:pt>
    <dgm:pt modelId="{028AB087-6002-A04C-99B4-8C7B72D2B67E}" type="pres">
      <dgm:prSet presAssocID="{66C1AA99-8E96-4A73-8030-E7C6B8BFDE57}" presName="L2TextContainerWrapper" presStyleCnt="0">
        <dgm:presLayoutVars>
          <dgm:chMax val="0"/>
          <dgm:chPref val="0"/>
          <dgm:bulletEnabled val="1"/>
        </dgm:presLayoutVars>
      </dgm:prSet>
      <dgm:spPr/>
    </dgm:pt>
    <dgm:pt modelId="{0D1836D1-1167-DC4A-A3D0-B45F6878C80A}" type="pres">
      <dgm:prSet presAssocID="{66C1AA99-8E96-4A73-8030-E7C6B8BFDE57}" presName="L2TextContainer" presStyleLbl="bgAccFollowNode1" presStyleIdx="1" presStyleCnt="4" custScaleX="76671" custLinFactNeighborX="10810"/>
      <dgm:spPr/>
    </dgm:pt>
    <dgm:pt modelId="{D7C3FFC7-D989-6E4D-9C20-9F81F8D5C1A5}" type="pres">
      <dgm:prSet presAssocID="{66C1AA99-8E96-4A73-8030-E7C6B8BFDE57}" presName="FlexibleEmptyPlaceHolder" presStyleCnt="0"/>
      <dgm:spPr/>
    </dgm:pt>
    <dgm:pt modelId="{3251E97C-DF71-9949-ABF1-8430949CBAA7}" type="pres">
      <dgm:prSet presAssocID="{66C1AA99-8E96-4A73-8030-E7C6B8BFDE57}" presName="ConnectLine" presStyleLbl="alignNode1" presStyleIdx="1" presStyleCnt="4"/>
      <dgm:spPr>
        <a:solidFill>
          <a:schemeClr val="accent5">
            <a:hueOff val="-2252848"/>
            <a:satOff val="-5806"/>
            <a:lumOff val="-3922"/>
            <a:alphaOff val="0"/>
          </a:schemeClr>
        </a:solidFill>
        <a:ln w="6350" cap="flat" cmpd="sng" algn="ctr">
          <a:solidFill>
            <a:schemeClr val="accent5">
              <a:hueOff val="-2252848"/>
              <a:satOff val="-5806"/>
              <a:lumOff val="-3922"/>
              <a:alphaOff val="0"/>
            </a:schemeClr>
          </a:solidFill>
          <a:prstDash val="dash"/>
          <a:miter lim="800000"/>
        </a:ln>
        <a:effectLst/>
      </dgm:spPr>
    </dgm:pt>
    <dgm:pt modelId="{732166D8-0A9B-8B4D-AC40-23B9982BBFBC}" type="pres">
      <dgm:prSet presAssocID="{66C1AA99-8E96-4A73-8030-E7C6B8BFDE57}" presName="ConnectorPoint" presStyleLbl="fgAcc1" presStyleIdx="1" presStyleCnt="4"/>
      <dgm:spPr>
        <a:solidFill>
          <a:schemeClr val="lt1">
            <a:alpha val="90000"/>
            <a:hueOff val="0"/>
            <a:satOff val="0"/>
            <a:lumOff val="0"/>
            <a:alphaOff val="0"/>
          </a:schemeClr>
        </a:solidFill>
        <a:ln w="12700" cap="flat" cmpd="sng" algn="ctr">
          <a:noFill/>
          <a:prstDash val="solid"/>
          <a:miter lim="800000"/>
        </a:ln>
        <a:effectLst/>
      </dgm:spPr>
    </dgm:pt>
    <dgm:pt modelId="{41FF130F-370D-7645-9603-76B79EDA95CF}" type="pres">
      <dgm:prSet presAssocID="{66C1AA99-8E96-4A73-8030-E7C6B8BFDE57}" presName="EmptyPlaceHolder" presStyleCnt="0"/>
      <dgm:spPr/>
    </dgm:pt>
    <dgm:pt modelId="{D1F2497E-CBE6-6043-903F-D5968477D312}" type="pres">
      <dgm:prSet presAssocID="{1D6B2B8B-E232-40AA-9099-7555C099D1E4}" presName="spaceBetweenRectangles" presStyleCnt="0"/>
      <dgm:spPr/>
    </dgm:pt>
    <dgm:pt modelId="{4C7A5510-EC9C-1142-A72A-D74F48E4AC34}" type="pres">
      <dgm:prSet presAssocID="{7F19A45A-2D7F-42B4-8149-0D6109AB4A46}" presName="composite" presStyleCnt="0"/>
      <dgm:spPr/>
    </dgm:pt>
    <dgm:pt modelId="{F21E8728-612F-FB4A-9FB0-C1A583310689}" type="pres">
      <dgm:prSet presAssocID="{7F19A45A-2D7F-42B4-8149-0D6109AB4A46}" presName="L1TextContainer" presStyleLbl="revTx" presStyleIdx="2" presStyleCnt="4">
        <dgm:presLayoutVars>
          <dgm:chMax val="1"/>
          <dgm:chPref val="1"/>
          <dgm:bulletEnabled val="1"/>
        </dgm:presLayoutVars>
      </dgm:prSet>
      <dgm:spPr/>
    </dgm:pt>
    <dgm:pt modelId="{1CE5D6D1-3393-3245-86FB-9EDA10A6B96C}" type="pres">
      <dgm:prSet presAssocID="{7F19A45A-2D7F-42B4-8149-0D6109AB4A46}" presName="L2TextContainerWrapper" presStyleCnt="0">
        <dgm:presLayoutVars>
          <dgm:chMax val="0"/>
          <dgm:chPref val="0"/>
          <dgm:bulletEnabled val="1"/>
        </dgm:presLayoutVars>
      </dgm:prSet>
      <dgm:spPr/>
    </dgm:pt>
    <dgm:pt modelId="{B93524D5-D526-A946-A2DD-5530A59748B5}" type="pres">
      <dgm:prSet presAssocID="{7F19A45A-2D7F-42B4-8149-0D6109AB4A46}" presName="L2TextContainer" presStyleLbl="bgAccFollowNode1" presStyleIdx="2" presStyleCnt="4"/>
      <dgm:spPr/>
    </dgm:pt>
    <dgm:pt modelId="{7D702BE2-1B6A-9F48-BEC8-F1CD8CB65C50}" type="pres">
      <dgm:prSet presAssocID="{7F19A45A-2D7F-42B4-8149-0D6109AB4A46}" presName="FlexibleEmptyPlaceHolder" presStyleCnt="0"/>
      <dgm:spPr/>
    </dgm:pt>
    <dgm:pt modelId="{E33E6522-29D5-A64C-BBE4-3B2EFF8259E3}" type="pres">
      <dgm:prSet presAssocID="{7F19A45A-2D7F-42B4-8149-0D6109AB4A46}" presName="ConnectLine" presStyleLbl="alignNode1" presStyleIdx="2" presStyleCnt="4"/>
      <dgm:spPr>
        <a:solidFill>
          <a:schemeClr val="accent5">
            <a:hueOff val="-4505695"/>
            <a:satOff val="-11613"/>
            <a:lumOff val="-7843"/>
            <a:alphaOff val="0"/>
          </a:schemeClr>
        </a:solidFill>
        <a:ln w="6350" cap="flat" cmpd="sng" algn="ctr">
          <a:solidFill>
            <a:schemeClr val="accent5">
              <a:hueOff val="-4505695"/>
              <a:satOff val="-11613"/>
              <a:lumOff val="-7843"/>
              <a:alphaOff val="0"/>
            </a:schemeClr>
          </a:solidFill>
          <a:prstDash val="dash"/>
          <a:miter lim="800000"/>
        </a:ln>
        <a:effectLst/>
      </dgm:spPr>
    </dgm:pt>
    <dgm:pt modelId="{DEDAED5E-2C0B-7642-AC58-062755B76904}" type="pres">
      <dgm:prSet presAssocID="{7F19A45A-2D7F-42B4-8149-0D6109AB4A46}" presName="ConnectorPoint" presStyleLbl="fgAcc1" presStyleIdx="2" presStyleCnt="4"/>
      <dgm:spPr>
        <a:solidFill>
          <a:schemeClr val="lt1">
            <a:alpha val="90000"/>
            <a:hueOff val="0"/>
            <a:satOff val="0"/>
            <a:lumOff val="0"/>
            <a:alphaOff val="0"/>
          </a:schemeClr>
        </a:solidFill>
        <a:ln w="12700" cap="flat" cmpd="sng" algn="ctr">
          <a:noFill/>
          <a:prstDash val="solid"/>
          <a:miter lim="800000"/>
        </a:ln>
        <a:effectLst/>
      </dgm:spPr>
    </dgm:pt>
    <dgm:pt modelId="{D0939B40-CB6C-BD4E-9618-0EA550791B20}" type="pres">
      <dgm:prSet presAssocID="{7F19A45A-2D7F-42B4-8149-0D6109AB4A46}" presName="EmptyPlaceHolder" presStyleCnt="0"/>
      <dgm:spPr/>
    </dgm:pt>
    <dgm:pt modelId="{A40302E3-3EC8-1C48-9A62-409ED656B353}" type="pres">
      <dgm:prSet presAssocID="{3C941FFB-8095-4191-9CA9-497B5F28E2DF}" presName="spaceBetweenRectangles" presStyleCnt="0"/>
      <dgm:spPr/>
    </dgm:pt>
    <dgm:pt modelId="{27E01AF1-8002-BA49-888F-74EC0E516B8F}" type="pres">
      <dgm:prSet presAssocID="{18230F01-767B-4DFF-9526-EF1EA0078A45}" presName="composite" presStyleCnt="0"/>
      <dgm:spPr/>
    </dgm:pt>
    <dgm:pt modelId="{F8226A7A-4F72-544A-8CEE-DF87D2271445}" type="pres">
      <dgm:prSet presAssocID="{18230F01-767B-4DFF-9526-EF1EA0078A45}" presName="L1TextContainer" presStyleLbl="revTx" presStyleIdx="3" presStyleCnt="4">
        <dgm:presLayoutVars>
          <dgm:chMax val="1"/>
          <dgm:chPref val="1"/>
          <dgm:bulletEnabled val="1"/>
        </dgm:presLayoutVars>
      </dgm:prSet>
      <dgm:spPr/>
    </dgm:pt>
    <dgm:pt modelId="{54EF193A-D2BD-8F41-8E84-BDC7D811DF73}" type="pres">
      <dgm:prSet presAssocID="{18230F01-767B-4DFF-9526-EF1EA0078A45}" presName="L2TextContainerWrapper" presStyleCnt="0">
        <dgm:presLayoutVars>
          <dgm:chMax val="0"/>
          <dgm:chPref val="0"/>
          <dgm:bulletEnabled val="1"/>
        </dgm:presLayoutVars>
      </dgm:prSet>
      <dgm:spPr/>
    </dgm:pt>
    <dgm:pt modelId="{0BFFBB80-75B2-444D-A7F8-47378288500C}" type="pres">
      <dgm:prSet presAssocID="{18230F01-767B-4DFF-9526-EF1EA0078A45}" presName="L2TextContainer" presStyleLbl="bgAccFollowNode1" presStyleIdx="3" presStyleCnt="4"/>
      <dgm:spPr/>
    </dgm:pt>
    <dgm:pt modelId="{F8C5CEDB-23EA-3742-A5B4-8F6F3F597211}" type="pres">
      <dgm:prSet presAssocID="{18230F01-767B-4DFF-9526-EF1EA0078A45}" presName="FlexibleEmptyPlaceHolder" presStyleCnt="0"/>
      <dgm:spPr/>
    </dgm:pt>
    <dgm:pt modelId="{53853D08-2657-7D48-880E-3FC0033ED78D}" type="pres">
      <dgm:prSet presAssocID="{18230F01-767B-4DFF-9526-EF1EA0078A45}" presName="ConnectLine" presStyleLbl="alignNode1" presStyleIdx="3" presStyleCnt="4"/>
      <dgm:spPr>
        <a:solidFill>
          <a:schemeClr val="accent5">
            <a:hueOff val="-6758543"/>
            <a:satOff val="-17419"/>
            <a:lumOff val="-11765"/>
            <a:alphaOff val="0"/>
          </a:schemeClr>
        </a:solidFill>
        <a:ln w="6350" cap="flat" cmpd="sng" algn="ctr">
          <a:solidFill>
            <a:schemeClr val="accent5">
              <a:hueOff val="-6758543"/>
              <a:satOff val="-17419"/>
              <a:lumOff val="-11765"/>
              <a:alphaOff val="0"/>
            </a:schemeClr>
          </a:solidFill>
          <a:prstDash val="dash"/>
          <a:miter lim="800000"/>
        </a:ln>
        <a:effectLst/>
      </dgm:spPr>
    </dgm:pt>
    <dgm:pt modelId="{64DB1E8E-5F6D-0549-B59F-76849833F475}" type="pres">
      <dgm:prSet presAssocID="{18230F01-767B-4DFF-9526-EF1EA0078A45}" presName="ConnectorPoint" presStyleLbl="fgAcc1" presStyleIdx="3" presStyleCnt="4"/>
      <dgm:spPr>
        <a:solidFill>
          <a:schemeClr val="lt1">
            <a:alpha val="90000"/>
            <a:hueOff val="0"/>
            <a:satOff val="0"/>
            <a:lumOff val="0"/>
            <a:alphaOff val="0"/>
          </a:schemeClr>
        </a:solidFill>
        <a:ln w="12700" cap="flat" cmpd="sng" algn="ctr">
          <a:noFill/>
          <a:prstDash val="solid"/>
          <a:miter lim="800000"/>
        </a:ln>
        <a:effectLst/>
      </dgm:spPr>
    </dgm:pt>
    <dgm:pt modelId="{C62EA9E7-606F-164D-A17F-807E6BAEB342}" type="pres">
      <dgm:prSet presAssocID="{18230F01-767B-4DFF-9526-EF1EA0078A45}" presName="EmptyPlaceHolder" presStyleCnt="0"/>
      <dgm:spPr/>
    </dgm:pt>
  </dgm:ptLst>
  <dgm:cxnLst>
    <dgm:cxn modelId="{457CA103-1506-E747-B793-64E9AF62E719}" type="presOf" srcId="{E6C8E82B-475F-40DF-9F65-CAB095748B38}" destId="{E2DD5091-B2C6-0741-9D2C-6669AD031E32}" srcOrd="0" destOrd="0" presId="urn:microsoft.com/office/officeart/2017/3/layout/HorizontalPathTimeline"/>
    <dgm:cxn modelId="{4A1BD210-84A8-4859-858C-B37177EC3BDC}" srcId="{4B4FAA4C-45AE-4700-AB4E-BA22C3ABFD54}" destId="{90DDD66E-4F36-4BB9-9BE6-8CD492067BE4}" srcOrd="0" destOrd="0" parTransId="{E640C632-8EF5-4F26-B899-F0BE815FAF99}" sibTransId="{D75E7FA8-76AE-495D-A50F-88BB11DFF4AB}"/>
    <dgm:cxn modelId="{18F37E22-12F3-3F4B-8942-7C5D259DEA46}" type="presOf" srcId="{4AC7FB0D-2743-405A-9DD2-B8436FE6F196}" destId="{0D1836D1-1167-DC4A-A3D0-B45F6878C80A}" srcOrd="0" destOrd="0" presId="urn:microsoft.com/office/officeart/2017/3/layout/HorizontalPathTimeline"/>
    <dgm:cxn modelId="{8675882B-BD73-824C-896B-C2DBBDA074C0}" type="presOf" srcId="{66C1AA99-8E96-4A73-8030-E7C6B8BFDE57}" destId="{AD9B677B-4E99-B048-9D93-2909FC98CDDC}" srcOrd="0" destOrd="0" presId="urn:microsoft.com/office/officeart/2017/3/layout/HorizontalPathTimeline"/>
    <dgm:cxn modelId="{04189931-EADD-45B6-A456-46D95C81AA10}" srcId="{90DDD66E-4F36-4BB9-9BE6-8CD492067BE4}" destId="{E6C8E82B-475F-40DF-9F65-CAB095748B38}" srcOrd="0" destOrd="0" parTransId="{F39EA9A5-448D-4491-BC11-D04F332E2BB2}" sibTransId="{F9E7EE9A-2097-4EF3-B7C1-D4A6AE8F21EB}"/>
    <dgm:cxn modelId="{9CD3353F-52D1-40A6-8F2B-DD1EC0603BDB}" srcId="{4B4FAA4C-45AE-4700-AB4E-BA22C3ABFD54}" destId="{7F19A45A-2D7F-42B4-8149-0D6109AB4A46}" srcOrd="2" destOrd="0" parTransId="{A90EE15D-3AEF-4A77-BF25-D1C1D0779327}" sibTransId="{3C941FFB-8095-4191-9CA9-497B5F28E2DF}"/>
    <dgm:cxn modelId="{EE80B366-1BFE-2141-8E6E-4BF8B42C1A1F}" type="presOf" srcId="{18230F01-767B-4DFF-9526-EF1EA0078A45}" destId="{F8226A7A-4F72-544A-8CEE-DF87D2271445}" srcOrd="0" destOrd="0" presId="urn:microsoft.com/office/officeart/2017/3/layout/HorizontalPathTimeline"/>
    <dgm:cxn modelId="{E538C34B-1B6E-47F8-9DDA-D32D4242F2B9}" srcId="{4B4FAA4C-45AE-4700-AB4E-BA22C3ABFD54}" destId="{66C1AA99-8E96-4A73-8030-E7C6B8BFDE57}" srcOrd="1" destOrd="0" parTransId="{1F7792A1-70B5-4560-BD13-7FFD13816A1E}" sibTransId="{1D6B2B8B-E232-40AA-9099-7555C099D1E4}"/>
    <dgm:cxn modelId="{7BCEFD6B-B25E-4B19-BEC3-DA6A028D9B07}" srcId="{18230F01-767B-4DFF-9526-EF1EA0078A45}" destId="{F312A847-9576-4BFB-8AA0-0F61FAF95DD4}" srcOrd="0" destOrd="0" parTransId="{0945B37F-25AA-4591-8A9E-A453E9D42842}" sibTransId="{D15FD580-8E16-44CC-97C1-1A3A52AA7402}"/>
    <dgm:cxn modelId="{41402188-59AB-9B4C-9D5B-7461B0AC14E8}" type="presOf" srcId="{95D063BF-A1DD-41C6-804C-0012C8387F67}" destId="{B93524D5-D526-A946-A2DD-5530A59748B5}" srcOrd="0" destOrd="0" presId="urn:microsoft.com/office/officeart/2017/3/layout/HorizontalPathTimeline"/>
    <dgm:cxn modelId="{85481F8A-40C0-4B41-ADF9-3D661867FBDA}" srcId="{66C1AA99-8E96-4A73-8030-E7C6B8BFDE57}" destId="{4AC7FB0D-2743-405A-9DD2-B8436FE6F196}" srcOrd="0" destOrd="0" parTransId="{D66957A6-86C4-4B0F-A54C-4CF3F0E3C68E}" sibTransId="{C8E15B11-650B-49E9-A1DE-C90715878EDB}"/>
    <dgm:cxn modelId="{94AF338C-AF68-2D44-A566-64E18D02CAC8}" type="presOf" srcId="{F312A847-9576-4BFB-8AA0-0F61FAF95DD4}" destId="{0BFFBB80-75B2-444D-A7F8-47378288500C}" srcOrd="0" destOrd="0" presId="urn:microsoft.com/office/officeart/2017/3/layout/HorizontalPathTimeline"/>
    <dgm:cxn modelId="{8D1B508E-1809-44BA-80E7-DA5F40E5A24F}" srcId="{4B4FAA4C-45AE-4700-AB4E-BA22C3ABFD54}" destId="{18230F01-767B-4DFF-9526-EF1EA0078A45}" srcOrd="3" destOrd="0" parTransId="{C8237436-FDDB-41AF-8596-8DFD36D3901A}" sibTransId="{4FC09AEB-85B0-4169-B040-CF92D7C8862B}"/>
    <dgm:cxn modelId="{2763048F-2D27-4AEE-B23B-A2B12CC8B6A5}" srcId="{7F19A45A-2D7F-42B4-8149-0D6109AB4A46}" destId="{95D063BF-A1DD-41C6-804C-0012C8387F67}" srcOrd="0" destOrd="0" parTransId="{5F4884AB-B566-4D23-93EA-1555A59F436D}" sibTransId="{9C173C2B-799D-4D01-A725-B201D6FCB3DA}"/>
    <dgm:cxn modelId="{4CC8B0A8-3C41-A14D-BA72-50A65A322535}" type="presOf" srcId="{90DDD66E-4F36-4BB9-9BE6-8CD492067BE4}" destId="{E3DC0FD9-FEE4-D740-B6A7-BD39A4F137D1}" srcOrd="0" destOrd="0" presId="urn:microsoft.com/office/officeart/2017/3/layout/HorizontalPathTimeline"/>
    <dgm:cxn modelId="{4C444EBA-C445-B441-8FFC-31BAEE037779}" type="presOf" srcId="{4B4FAA4C-45AE-4700-AB4E-BA22C3ABFD54}" destId="{8F3DFC8E-6E22-FD4C-8931-4014DD331D50}" srcOrd="0" destOrd="0" presId="urn:microsoft.com/office/officeart/2017/3/layout/HorizontalPathTimeline"/>
    <dgm:cxn modelId="{D42945DC-A151-E44E-A6B0-E8D7AC1C624A}" type="presOf" srcId="{7F19A45A-2D7F-42B4-8149-0D6109AB4A46}" destId="{F21E8728-612F-FB4A-9FB0-C1A583310689}" srcOrd="0" destOrd="0" presId="urn:microsoft.com/office/officeart/2017/3/layout/HorizontalPathTimeline"/>
    <dgm:cxn modelId="{B6F5998E-4F56-EC40-8581-B5A9AF85A05F}" type="presParOf" srcId="{8F3DFC8E-6E22-FD4C-8931-4014DD331D50}" destId="{7DCC16EA-B4A8-4343-84C3-9B0A0425C82A}" srcOrd="0" destOrd="0" presId="urn:microsoft.com/office/officeart/2017/3/layout/HorizontalPathTimeline"/>
    <dgm:cxn modelId="{B74A7621-7359-7A44-82E8-D048CDDF8031}" type="presParOf" srcId="{8F3DFC8E-6E22-FD4C-8931-4014DD331D50}" destId="{1DA2F2C3-F17B-7342-B58E-C484AF68FF69}" srcOrd="1" destOrd="0" presId="urn:microsoft.com/office/officeart/2017/3/layout/HorizontalPathTimeline"/>
    <dgm:cxn modelId="{D93DEE21-8320-2C4A-963B-5DA6BFAF0CAA}" type="presParOf" srcId="{1DA2F2C3-F17B-7342-B58E-C484AF68FF69}" destId="{5614E301-7361-4142-BC61-AE5EF85CBDDF}" srcOrd="0" destOrd="0" presId="urn:microsoft.com/office/officeart/2017/3/layout/HorizontalPathTimeline"/>
    <dgm:cxn modelId="{DB25D6BF-C269-C749-A2C0-CEBBFCC6CE3B}" type="presParOf" srcId="{5614E301-7361-4142-BC61-AE5EF85CBDDF}" destId="{E3DC0FD9-FEE4-D740-B6A7-BD39A4F137D1}" srcOrd="0" destOrd="0" presId="urn:microsoft.com/office/officeart/2017/3/layout/HorizontalPathTimeline"/>
    <dgm:cxn modelId="{0D4DCEA7-5008-2E46-9C1D-5DE978C9CEF6}" type="presParOf" srcId="{5614E301-7361-4142-BC61-AE5EF85CBDDF}" destId="{C59AB33D-5317-B141-ACBE-F2A651FB7F5D}" srcOrd="1" destOrd="0" presId="urn:microsoft.com/office/officeart/2017/3/layout/HorizontalPathTimeline"/>
    <dgm:cxn modelId="{A14CBC07-B999-7B45-BF97-32737E144A26}" type="presParOf" srcId="{C59AB33D-5317-B141-ACBE-F2A651FB7F5D}" destId="{E2DD5091-B2C6-0741-9D2C-6669AD031E32}" srcOrd="0" destOrd="0" presId="urn:microsoft.com/office/officeart/2017/3/layout/HorizontalPathTimeline"/>
    <dgm:cxn modelId="{217E803F-AFAC-9142-AD9D-8A511B9EB44E}" type="presParOf" srcId="{C59AB33D-5317-B141-ACBE-F2A651FB7F5D}" destId="{2A7CFBF5-88A7-FC4E-85E2-D7C89F373A7A}" srcOrd="1" destOrd="0" presId="urn:microsoft.com/office/officeart/2017/3/layout/HorizontalPathTimeline"/>
    <dgm:cxn modelId="{1A4C3E94-9DD4-D54C-B993-5A662CE7A4FF}" type="presParOf" srcId="{5614E301-7361-4142-BC61-AE5EF85CBDDF}" destId="{458935F0-171D-3F4C-AE16-3AC6382688EA}" srcOrd="2" destOrd="0" presId="urn:microsoft.com/office/officeart/2017/3/layout/HorizontalPathTimeline"/>
    <dgm:cxn modelId="{31BA145A-8DD8-D34F-9D3B-AF83163B8969}" type="presParOf" srcId="{5614E301-7361-4142-BC61-AE5EF85CBDDF}" destId="{8D9C294D-FBB0-564B-8A20-F66CD7E1ADCA}" srcOrd="3" destOrd="0" presId="urn:microsoft.com/office/officeart/2017/3/layout/HorizontalPathTimeline"/>
    <dgm:cxn modelId="{0144945D-C0AF-9343-A3B9-44D2460D06E0}" type="presParOf" srcId="{5614E301-7361-4142-BC61-AE5EF85CBDDF}" destId="{F3355D1C-B392-F447-AC8C-6455F06E7897}" srcOrd="4" destOrd="0" presId="urn:microsoft.com/office/officeart/2017/3/layout/HorizontalPathTimeline"/>
    <dgm:cxn modelId="{A03C9D5D-868E-5D45-8D25-97395CE89AB3}" type="presParOf" srcId="{1DA2F2C3-F17B-7342-B58E-C484AF68FF69}" destId="{F41683E1-A96D-E64D-983A-83113CA39D3A}" srcOrd="1" destOrd="0" presId="urn:microsoft.com/office/officeart/2017/3/layout/HorizontalPathTimeline"/>
    <dgm:cxn modelId="{4C367BA4-42BF-654F-A4A5-2C2A29671247}" type="presParOf" srcId="{1DA2F2C3-F17B-7342-B58E-C484AF68FF69}" destId="{840B07BB-B589-5F49-81AC-EDD619394298}" srcOrd="2" destOrd="0" presId="urn:microsoft.com/office/officeart/2017/3/layout/HorizontalPathTimeline"/>
    <dgm:cxn modelId="{0EAE7FEE-5589-CB48-8F60-52E8FF93D885}" type="presParOf" srcId="{840B07BB-B589-5F49-81AC-EDD619394298}" destId="{AD9B677B-4E99-B048-9D93-2909FC98CDDC}" srcOrd="0" destOrd="0" presId="urn:microsoft.com/office/officeart/2017/3/layout/HorizontalPathTimeline"/>
    <dgm:cxn modelId="{B20EFCBC-E348-8644-912A-CC558CAE157F}" type="presParOf" srcId="{840B07BB-B589-5F49-81AC-EDD619394298}" destId="{028AB087-6002-A04C-99B4-8C7B72D2B67E}" srcOrd="1" destOrd="0" presId="urn:microsoft.com/office/officeart/2017/3/layout/HorizontalPathTimeline"/>
    <dgm:cxn modelId="{1CA70473-9400-6445-A90F-B1AFB38A00EB}" type="presParOf" srcId="{028AB087-6002-A04C-99B4-8C7B72D2B67E}" destId="{0D1836D1-1167-DC4A-A3D0-B45F6878C80A}" srcOrd="0" destOrd="0" presId="urn:microsoft.com/office/officeart/2017/3/layout/HorizontalPathTimeline"/>
    <dgm:cxn modelId="{AC277509-7201-B343-8299-89E4CEB3CFFD}" type="presParOf" srcId="{028AB087-6002-A04C-99B4-8C7B72D2B67E}" destId="{D7C3FFC7-D989-6E4D-9C20-9F81F8D5C1A5}" srcOrd="1" destOrd="0" presId="urn:microsoft.com/office/officeart/2017/3/layout/HorizontalPathTimeline"/>
    <dgm:cxn modelId="{D24BD092-F1D3-9045-AE4C-32F46E63681D}" type="presParOf" srcId="{840B07BB-B589-5F49-81AC-EDD619394298}" destId="{3251E97C-DF71-9949-ABF1-8430949CBAA7}" srcOrd="2" destOrd="0" presId="urn:microsoft.com/office/officeart/2017/3/layout/HorizontalPathTimeline"/>
    <dgm:cxn modelId="{28BFD68A-8FF6-DA44-960F-78B68C37CDFF}" type="presParOf" srcId="{840B07BB-B589-5F49-81AC-EDD619394298}" destId="{732166D8-0A9B-8B4D-AC40-23B9982BBFBC}" srcOrd="3" destOrd="0" presId="urn:microsoft.com/office/officeart/2017/3/layout/HorizontalPathTimeline"/>
    <dgm:cxn modelId="{36579788-B434-6543-B54B-953A5371CA61}" type="presParOf" srcId="{840B07BB-B589-5F49-81AC-EDD619394298}" destId="{41FF130F-370D-7645-9603-76B79EDA95CF}" srcOrd="4" destOrd="0" presId="urn:microsoft.com/office/officeart/2017/3/layout/HorizontalPathTimeline"/>
    <dgm:cxn modelId="{3640807C-E0B4-E54A-AE18-DE541CEAD2E4}" type="presParOf" srcId="{1DA2F2C3-F17B-7342-B58E-C484AF68FF69}" destId="{D1F2497E-CBE6-6043-903F-D5968477D312}" srcOrd="3" destOrd="0" presId="urn:microsoft.com/office/officeart/2017/3/layout/HorizontalPathTimeline"/>
    <dgm:cxn modelId="{F0003E93-454A-374A-8200-41C1B4455D3C}" type="presParOf" srcId="{1DA2F2C3-F17B-7342-B58E-C484AF68FF69}" destId="{4C7A5510-EC9C-1142-A72A-D74F48E4AC34}" srcOrd="4" destOrd="0" presId="urn:microsoft.com/office/officeart/2017/3/layout/HorizontalPathTimeline"/>
    <dgm:cxn modelId="{6F7DE9C7-8971-2745-8752-84CB9F1C7F7E}" type="presParOf" srcId="{4C7A5510-EC9C-1142-A72A-D74F48E4AC34}" destId="{F21E8728-612F-FB4A-9FB0-C1A583310689}" srcOrd="0" destOrd="0" presId="urn:microsoft.com/office/officeart/2017/3/layout/HorizontalPathTimeline"/>
    <dgm:cxn modelId="{49941E78-F8C9-8F44-87B5-DE5641EF1F89}" type="presParOf" srcId="{4C7A5510-EC9C-1142-A72A-D74F48E4AC34}" destId="{1CE5D6D1-3393-3245-86FB-9EDA10A6B96C}" srcOrd="1" destOrd="0" presId="urn:microsoft.com/office/officeart/2017/3/layout/HorizontalPathTimeline"/>
    <dgm:cxn modelId="{C549DECB-4AB9-9743-9B9E-CB98468F82A1}" type="presParOf" srcId="{1CE5D6D1-3393-3245-86FB-9EDA10A6B96C}" destId="{B93524D5-D526-A946-A2DD-5530A59748B5}" srcOrd="0" destOrd="0" presId="urn:microsoft.com/office/officeart/2017/3/layout/HorizontalPathTimeline"/>
    <dgm:cxn modelId="{8311FE9F-42AF-A848-92FB-E97B2427A5EB}" type="presParOf" srcId="{1CE5D6D1-3393-3245-86FB-9EDA10A6B96C}" destId="{7D702BE2-1B6A-9F48-BEC8-F1CD8CB65C50}" srcOrd="1" destOrd="0" presId="urn:microsoft.com/office/officeart/2017/3/layout/HorizontalPathTimeline"/>
    <dgm:cxn modelId="{C4449D2F-2D2F-F74B-B6B3-1A7D293D022B}" type="presParOf" srcId="{4C7A5510-EC9C-1142-A72A-D74F48E4AC34}" destId="{E33E6522-29D5-A64C-BBE4-3B2EFF8259E3}" srcOrd="2" destOrd="0" presId="urn:microsoft.com/office/officeart/2017/3/layout/HorizontalPathTimeline"/>
    <dgm:cxn modelId="{A128796F-FCD4-F54B-A57E-C3B40E432FCB}" type="presParOf" srcId="{4C7A5510-EC9C-1142-A72A-D74F48E4AC34}" destId="{DEDAED5E-2C0B-7642-AC58-062755B76904}" srcOrd="3" destOrd="0" presId="urn:microsoft.com/office/officeart/2017/3/layout/HorizontalPathTimeline"/>
    <dgm:cxn modelId="{3FAAADBC-251B-8745-8F72-43F68159AA74}" type="presParOf" srcId="{4C7A5510-EC9C-1142-A72A-D74F48E4AC34}" destId="{D0939B40-CB6C-BD4E-9618-0EA550791B20}" srcOrd="4" destOrd="0" presId="urn:microsoft.com/office/officeart/2017/3/layout/HorizontalPathTimeline"/>
    <dgm:cxn modelId="{4C3D4747-9758-5243-B697-71B09AA75381}" type="presParOf" srcId="{1DA2F2C3-F17B-7342-B58E-C484AF68FF69}" destId="{A40302E3-3EC8-1C48-9A62-409ED656B353}" srcOrd="5" destOrd="0" presId="urn:microsoft.com/office/officeart/2017/3/layout/HorizontalPathTimeline"/>
    <dgm:cxn modelId="{668C9F78-45D1-814A-9B98-440877C06773}" type="presParOf" srcId="{1DA2F2C3-F17B-7342-B58E-C484AF68FF69}" destId="{27E01AF1-8002-BA49-888F-74EC0E516B8F}" srcOrd="6" destOrd="0" presId="urn:microsoft.com/office/officeart/2017/3/layout/HorizontalPathTimeline"/>
    <dgm:cxn modelId="{D22762FD-CFAB-BD48-AC0D-68A6CA9B3E11}" type="presParOf" srcId="{27E01AF1-8002-BA49-888F-74EC0E516B8F}" destId="{F8226A7A-4F72-544A-8CEE-DF87D2271445}" srcOrd="0" destOrd="0" presId="urn:microsoft.com/office/officeart/2017/3/layout/HorizontalPathTimeline"/>
    <dgm:cxn modelId="{5C9BD0F8-AF4E-C247-B839-6DC593C00D0D}" type="presParOf" srcId="{27E01AF1-8002-BA49-888F-74EC0E516B8F}" destId="{54EF193A-D2BD-8F41-8E84-BDC7D811DF73}" srcOrd="1" destOrd="0" presId="urn:microsoft.com/office/officeart/2017/3/layout/HorizontalPathTimeline"/>
    <dgm:cxn modelId="{FF46F47C-022F-6A4A-9123-8DC413FA6F95}" type="presParOf" srcId="{54EF193A-D2BD-8F41-8E84-BDC7D811DF73}" destId="{0BFFBB80-75B2-444D-A7F8-47378288500C}" srcOrd="0" destOrd="0" presId="urn:microsoft.com/office/officeart/2017/3/layout/HorizontalPathTimeline"/>
    <dgm:cxn modelId="{DCBA025E-D02C-0146-A595-2F3FA2CDD31E}" type="presParOf" srcId="{54EF193A-D2BD-8F41-8E84-BDC7D811DF73}" destId="{F8C5CEDB-23EA-3742-A5B4-8F6F3F597211}" srcOrd="1" destOrd="0" presId="urn:microsoft.com/office/officeart/2017/3/layout/HorizontalPathTimeline"/>
    <dgm:cxn modelId="{0BF6E547-3AA5-D34E-B45C-60D160C61032}" type="presParOf" srcId="{27E01AF1-8002-BA49-888F-74EC0E516B8F}" destId="{53853D08-2657-7D48-880E-3FC0033ED78D}" srcOrd="2" destOrd="0" presId="urn:microsoft.com/office/officeart/2017/3/layout/HorizontalPathTimeline"/>
    <dgm:cxn modelId="{1AFE7C79-0DCA-F048-961A-55E201B64196}" type="presParOf" srcId="{27E01AF1-8002-BA49-888F-74EC0E516B8F}" destId="{64DB1E8E-5F6D-0549-B59F-76849833F475}" srcOrd="3" destOrd="0" presId="urn:microsoft.com/office/officeart/2017/3/layout/HorizontalPathTimeline"/>
    <dgm:cxn modelId="{030AA370-2B43-BD41-9BEF-8FFD3ED92664}" type="presParOf" srcId="{27E01AF1-8002-BA49-888F-74EC0E516B8F}" destId="{C62EA9E7-606F-164D-A17F-807E6BAEB342}" srcOrd="4" destOrd="0" presId="urn:microsoft.com/office/officeart/2017/3/layout/HorizontalPath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098B42-5630-4BC1-8E65-0983E6DB2D44}"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05A56A3F-68A8-43C4-BFCC-F637DB8F0D41}">
      <dgm:prSet custT="1"/>
      <dgm:spPr>
        <a:ln>
          <a:solidFill>
            <a:schemeClr val="tx1"/>
          </a:solidFill>
        </a:ln>
      </dgm:spPr>
      <dgm:t>
        <a:bodyPr/>
        <a:lstStyle/>
        <a:p>
          <a:r>
            <a:rPr lang="en-GB" sz="2400" dirty="0">
              <a:latin typeface="Verdana" panose="020B0604030504040204" pitchFamily="34" charset="0"/>
              <a:ea typeface="Verdana" panose="020B0604030504040204" pitchFamily="34" charset="0"/>
              <a:cs typeface="Verdana" panose="020B0604030504040204" pitchFamily="34" charset="0"/>
            </a:rPr>
            <a:t>Get into groups of 3-5  include everyone - do not leave people out</a:t>
          </a:r>
          <a:endParaRPr lang="en-US" sz="2400" dirty="0">
            <a:latin typeface="Verdana" panose="020B0604030504040204" pitchFamily="34" charset="0"/>
            <a:ea typeface="Verdana" panose="020B0604030504040204" pitchFamily="34" charset="0"/>
            <a:cs typeface="Verdana" panose="020B0604030504040204" pitchFamily="34" charset="0"/>
          </a:endParaRPr>
        </a:p>
      </dgm:t>
    </dgm:pt>
    <dgm:pt modelId="{2E0F9F44-12B7-4026-B752-5A2798A11755}" type="parTrans" cxnId="{1C8175A5-5BD1-4A3E-932B-A73F2BFFCE5F}">
      <dgm:prSet/>
      <dgm:spPr/>
      <dgm:t>
        <a:bodyPr/>
        <a:lstStyle/>
        <a:p>
          <a:endParaRPr lang="en-US"/>
        </a:p>
      </dgm:t>
    </dgm:pt>
    <dgm:pt modelId="{BBAD8F39-61BC-461F-90F4-8971A6820ACD}" type="sibTrans" cxnId="{1C8175A5-5BD1-4A3E-932B-A73F2BFFCE5F}">
      <dgm:prSet/>
      <dgm:spPr/>
      <dgm:t>
        <a:bodyPr/>
        <a:lstStyle/>
        <a:p>
          <a:endParaRPr lang="en-US"/>
        </a:p>
      </dgm:t>
    </dgm:pt>
    <dgm:pt modelId="{FD36937D-38A0-48F7-B601-290FB433A818}">
      <dgm:prSet custT="1"/>
      <dgm:spPr>
        <a:ln>
          <a:solidFill>
            <a:schemeClr val="tx1"/>
          </a:solidFill>
        </a:ln>
      </dgm:spPr>
      <dgm:t>
        <a:bodyPr/>
        <a:lstStyle/>
        <a:p>
          <a:r>
            <a:rPr lang="en-GB" sz="2400" dirty="0">
              <a:latin typeface="Verdana" panose="020B0604030504040204" pitchFamily="34" charset="0"/>
              <a:ea typeface="Verdana" panose="020B0604030504040204" pitchFamily="34" charset="0"/>
              <a:cs typeface="Verdana" panose="020B0604030504040204" pitchFamily="34" charset="0"/>
            </a:rPr>
            <a:t>Start research on social issues in our local area </a:t>
          </a:r>
          <a:endParaRPr lang="en-US" sz="2400" dirty="0">
            <a:latin typeface="Verdana" panose="020B0604030504040204" pitchFamily="34" charset="0"/>
            <a:ea typeface="Verdana" panose="020B0604030504040204" pitchFamily="34" charset="0"/>
            <a:cs typeface="Verdana" panose="020B0604030504040204" pitchFamily="34" charset="0"/>
          </a:endParaRPr>
        </a:p>
      </dgm:t>
    </dgm:pt>
    <dgm:pt modelId="{5DE157E4-E505-4808-AF73-45EC7DFE7816}" type="parTrans" cxnId="{1DAAE277-A42A-4110-9152-F16B07A9E3C3}">
      <dgm:prSet/>
      <dgm:spPr/>
      <dgm:t>
        <a:bodyPr/>
        <a:lstStyle/>
        <a:p>
          <a:endParaRPr lang="en-US"/>
        </a:p>
      </dgm:t>
    </dgm:pt>
    <dgm:pt modelId="{9ED401C3-D5C9-479E-A1BD-12290CD986C7}" type="sibTrans" cxnId="{1DAAE277-A42A-4110-9152-F16B07A9E3C3}">
      <dgm:prSet/>
      <dgm:spPr/>
      <dgm:t>
        <a:bodyPr/>
        <a:lstStyle/>
        <a:p>
          <a:endParaRPr lang="en-US"/>
        </a:p>
      </dgm:t>
    </dgm:pt>
    <dgm:pt modelId="{B1659CA1-7139-4775-85CF-B783455B9AD1}">
      <dgm:prSet custT="1"/>
      <dgm:spPr>
        <a:ln>
          <a:solidFill>
            <a:schemeClr val="tx1"/>
          </a:solidFill>
        </a:ln>
      </dgm:spPr>
      <dgm:t>
        <a:bodyPr/>
        <a:lstStyle/>
        <a:p>
          <a:r>
            <a:rPr lang="en-GB" sz="2400" dirty="0">
              <a:latin typeface="Verdana" panose="020B0604030504040204" pitchFamily="34" charset="0"/>
              <a:ea typeface="Verdana" panose="020B0604030504040204" pitchFamily="34" charset="0"/>
              <a:cs typeface="Verdana" panose="020B0604030504040204" pitchFamily="34" charset="0"/>
            </a:rPr>
            <a:t>Decide on a social issue that you would like to focus on</a:t>
          </a:r>
          <a:endParaRPr lang="en-US" sz="2400" dirty="0">
            <a:latin typeface="Verdana" panose="020B0604030504040204" pitchFamily="34" charset="0"/>
            <a:ea typeface="Verdana" panose="020B0604030504040204" pitchFamily="34" charset="0"/>
            <a:cs typeface="Verdana" panose="020B0604030504040204" pitchFamily="34" charset="0"/>
          </a:endParaRPr>
        </a:p>
      </dgm:t>
    </dgm:pt>
    <dgm:pt modelId="{D2725A03-1537-405B-A9E5-4ABC6CA63DB4}" type="parTrans" cxnId="{3756E6DB-4AAB-44F9-8273-D8AB4334CD9F}">
      <dgm:prSet/>
      <dgm:spPr/>
      <dgm:t>
        <a:bodyPr/>
        <a:lstStyle/>
        <a:p>
          <a:endParaRPr lang="en-US"/>
        </a:p>
      </dgm:t>
    </dgm:pt>
    <dgm:pt modelId="{1661AC57-D1F4-4B8C-8D70-C332405544ED}" type="sibTrans" cxnId="{3756E6DB-4AAB-44F9-8273-D8AB4334CD9F}">
      <dgm:prSet/>
      <dgm:spPr/>
      <dgm:t>
        <a:bodyPr/>
        <a:lstStyle/>
        <a:p>
          <a:endParaRPr lang="en-US"/>
        </a:p>
      </dgm:t>
    </dgm:pt>
    <dgm:pt modelId="{E6004F58-98B5-41C3-AE94-23768CF96244}">
      <dgm:prSet custT="1"/>
      <dgm:spPr>
        <a:ln>
          <a:solidFill>
            <a:schemeClr val="tx1"/>
          </a:solidFill>
        </a:ln>
      </dgm:spPr>
      <dgm:t>
        <a:bodyPr/>
        <a:lstStyle/>
        <a:p>
          <a:r>
            <a:rPr lang="en-GB" sz="2200" dirty="0">
              <a:latin typeface="Verdana" panose="020B0604030504040204" pitchFamily="34" charset="0"/>
              <a:ea typeface="Verdana" panose="020B0604030504040204" pitchFamily="34" charset="0"/>
              <a:cs typeface="Verdana" panose="020B0604030504040204" pitchFamily="34" charset="0"/>
            </a:rPr>
            <a:t>Research possible local charities (D&amp;G local - doesn’t need to be Annan/Gretna) </a:t>
          </a:r>
          <a:endParaRPr lang="en-US" sz="2200" dirty="0">
            <a:latin typeface="Verdana" panose="020B0604030504040204" pitchFamily="34" charset="0"/>
            <a:ea typeface="Verdana" panose="020B0604030504040204" pitchFamily="34" charset="0"/>
            <a:cs typeface="Verdana" panose="020B0604030504040204" pitchFamily="34" charset="0"/>
          </a:endParaRPr>
        </a:p>
      </dgm:t>
    </dgm:pt>
    <dgm:pt modelId="{4978C6E6-5CA3-4629-9A60-100C322EADE8}" type="parTrans" cxnId="{0C9FD68B-07D3-4514-AD76-52C9FD760316}">
      <dgm:prSet/>
      <dgm:spPr/>
      <dgm:t>
        <a:bodyPr/>
        <a:lstStyle/>
        <a:p>
          <a:endParaRPr lang="en-US"/>
        </a:p>
      </dgm:t>
    </dgm:pt>
    <dgm:pt modelId="{E0B42365-18FF-468A-A25A-D6BD6CEECBE8}" type="sibTrans" cxnId="{0C9FD68B-07D3-4514-AD76-52C9FD760316}">
      <dgm:prSet/>
      <dgm:spPr/>
      <dgm:t>
        <a:bodyPr/>
        <a:lstStyle/>
        <a:p>
          <a:endParaRPr lang="en-US"/>
        </a:p>
      </dgm:t>
    </dgm:pt>
    <dgm:pt modelId="{F06E730C-7D81-46BC-ACCD-44474072E27B}">
      <dgm:prSet custT="1"/>
      <dgm:spPr>
        <a:ln>
          <a:solidFill>
            <a:schemeClr val="tx1"/>
          </a:solidFill>
        </a:ln>
      </dgm:spPr>
      <dgm:t>
        <a:bodyPr/>
        <a:lstStyle/>
        <a:p>
          <a:r>
            <a:rPr lang="en-GB" sz="2400" dirty="0">
              <a:latin typeface="Verdana" panose="020B0604030504040204" pitchFamily="34" charset="0"/>
              <a:ea typeface="Verdana" panose="020B0604030504040204" pitchFamily="34" charset="0"/>
              <a:cs typeface="Verdana" panose="020B0604030504040204" pitchFamily="34" charset="0"/>
            </a:rPr>
            <a:t>Come up with 3 possible charities for consideration by your group. </a:t>
          </a:r>
          <a:endParaRPr lang="en-US" sz="2400" dirty="0">
            <a:latin typeface="Verdana" panose="020B0604030504040204" pitchFamily="34" charset="0"/>
            <a:ea typeface="Verdana" panose="020B0604030504040204" pitchFamily="34" charset="0"/>
            <a:cs typeface="Verdana" panose="020B0604030504040204" pitchFamily="34" charset="0"/>
          </a:endParaRPr>
        </a:p>
      </dgm:t>
    </dgm:pt>
    <dgm:pt modelId="{FD9B9DCF-A887-4764-8C9B-A0BA6E86E9F0}" type="parTrans" cxnId="{5F92685A-A6C0-4E7F-A463-43B0630C6480}">
      <dgm:prSet/>
      <dgm:spPr/>
      <dgm:t>
        <a:bodyPr/>
        <a:lstStyle/>
        <a:p>
          <a:endParaRPr lang="en-US"/>
        </a:p>
      </dgm:t>
    </dgm:pt>
    <dgm:pt modelId="{5B1C63B7-5ACE-4CC3-9D6F-D043DE8F1F5C}" type="sibTrans" cxnId="{5F92685A-A6C0-4E7F-A463-43B0630C6480}">
      <dgm:prSet/>
      <dgm:spPr/>
      <dgm:t>
        <a:bodyPr/>
        <a:lstStyle/>
        <a:p>
          <a:endParaRPr lang="en-US"/>
        </a:p>
      </dgm:t>
    </dgm:pt>
    <dgm:pt modelId="{818DD722-32A1-4B88-BE2A-5CEE33ABF979}" type="pres">
      <dgm:prSet presAssocID="{E0098B42-5630-4BC1-8E65-0983E6DB2D44}" presName="root" presStyleCnt="0">
        <dgm:presLayoutVars>
          <dgm:dir/>
          <dgm:resizeHandles val="exact"/>
        </dgm:presLayoutVars>
      </dgm:prSet>
      <dgm:spPr/>
    </dgm:pt>
    <dgm:pt modelId="{3984848C-E1FD-455C-A24D-2B42FE03B4D4}" type="pres">
      <dgm:prSet presAssocID="{05A56A3F-68A8-43C4-BFCC-F637DB8F0D41}" presName="compNode" presStyleCnt="0"/>
      <dgm:spPr/>
    </dgm:pt>
    <dgm:pt modelId="{E96EDEFE-4839-47F3-A8A9-CF2CB26874AF}" type="pres">
      <dgm:prSet presAssocID="{05A56A3F-68A8-43C4-BFCC-F637DB8F0D41}"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Group of People"/>
        </a:ext>
      </dgm:extLst>
    </dgm:pt>
    <dgm:pt modelId="{98DA88FD-58B9-4F9D-9F16-328A55F798F4}" type="pres">
      <dgm:prSet presAssocID="{05A56A3F-68A8-43C4-BFCC-F637DB8F0D41}" presName="spaceRect" presStyleCnt="0"/>
      <dgm:spPr/>
    </dgm:pt>
    <dgm:pt modelId="{E98E8D6B-B6B4-42EA-9EAD-D697B285756D}" type="pres">
      <dgm:prSet presAssocID="{05A56A3F-68A8-43C4-BFCC-F637DB8F0D41}" presName="textRect" presStyleLbl="revTx" presStyleIdx="0" presStyleCnt="5" custScaleX="100000" custScaleY="108746">
        <dgm:presLayoutVars>
          <dgm:chMax val="1"/>
          <dgm:chPref val="1"/>
        </dgm:presLayoutVars>
      </dgm:prSet>
      <dgm:spPr/>
    </dgm:pt>
    <dgm:pt modelId="{369B2979-3E1B-4260-9A1C-4FEFF6F22477}" type="pres">
      <dgm:prSet presAssocID="{BBAD8F39-61BC-461F-90F4-8971A6820ACD}" presName="sibTrans" presStyleCnt="0"/>
      <dgm:spPr/>
    </dgm:pt>
    <dgm:pt modelId="{5C82750F-75DC-45A2-898F-86416260BD8F}" type="pres">
      <dgm:prSet presAssocID="{FD36937D-38A0-48F7-B601-290FB433A818}" presName="compNode" presStyleCnt="0"/>
      <dgm:spPr/>
    </dgm:pt>
    <dgm:pt modelId="{837B7723-33A2-401D-9F38-890BCE625E0D}" type="pres">
      <dgm:prSet presAssocID="{FD36937D-38A0-48F7-B601-290FB433A818}" presName="iconRect" presStyleLbl="node1" presStyleIdx="1" presStyleCnt="5"/>
      <dgm:spPr>
        <a:blipFill>
          <a:blip xmlns:r="http://schemas.openxmlformats.org/officeDocument/2006/relationships"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ker"/>
        </a:ext>
      </dgm:extLst>
    </dgm:pt>
    <dgm:pt modelId="{DD4BB8D9-F05A-4D70-B97E-76A25DFEADC2}" type="pres">
      <dgm:prSet presAssocID="{FD36937D-38A0-48F7-B601-290FB433A818}" presName="spaceRect" presStyleCnt="0"/>
      <dgm:spPr/>
    </dgm:pt>
    <dgm:pt modelId="{2D897258-826C-4153-8871-8D46B4159A09}" type="pres">
      <dgm:prSet presAssocID="{FD36937D-38A0-48F7-B601-290FB433A818}" presName="textRect" presStyleLbl="revTx" presStyleIdx="1" presStyleCnt="5">
        <dgm:presLayoutVars>
          <dgm:chMax val="1"/>
          <dgm:chPref val="1"/>
        </dgm:presLayoutVars>
      </dgm:prSet>
      <dgm:spPr/>
    </dgm:pt>
    <dgm:pt modelId="{89E12DC5-E8CB-40AC-B9DF-23FE73882105}" type="pres">
      <dgm:prSet presAssocID="{9ED401C3-D5C9-479E-A1BD-12290CD986C7}" presName="sibTrans" presStyleCnt="0"/>
      <dgm:spPr/>
    </dgm:pt>
    <dgm:pt modelId="{2A2D05C3-6904-4C86-9346-DEBC7FEF859B}" type="pres">
      <dgm:prSet presAssocID="{B1659CA1-7139-4775-85CF-B783455B9AD1}" presName="compNode" presStyleCnt="0"/>
      <dgm:spPr/>
    </dgm:pt>
    <dgm:pt modelId="{202C14B3-1EB9-4FBD-BEA0-0DFA50208166}" type="pres">
      <dgm:prSet presAssocID="{B1659CA1-7139-4775-85CF-B783455B9AD1}" presName="iconRect" presStyleLbl="node1" presStyleIdx="2" presStyleCnt="5"/>
      <dgm:spPr>
        <a:blipFill>
          <a:blip xmlns:r="http://schemas.openxmlformats.org/officeDocument/2006/relationships"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Users"/>
        </a:ext>
      </dgm:extLst>
    </dgm:pt>
    <dgm:pt modelId="{51664675-44D3-42D3-9D95-ECE76D9FB242}" type="pres">
      <dgm:prSet presAssocID="{B1659CA1-7139-4775-85CF-B783455B9AD1}" presName="spaceRect" presStyleCnt="0"/>
      <dgm:spPr/>
    </dgm:pt>
    <dgm:pt modelId="{FE308383-B8EA-49D4-9225-0AFD65AB822F}" type="pres">
      <dgm:prSet presAssocID="{B1659CA1-7139-4775-85CF-B783455B9AD1}" presName="textRect" presStyleLbl="revTx" presStyleIdx="2" presStyleCnt="5">
        <dgm:presLayoutVars>
          <dgm:chMax val="1"/>
          <dgm:chPref val="1"/>
        </dgm:presLayoutVars>
      </dgm:prSet>
      <dgm:spPr/>
    </dgm:pt>
    <dgm:pt modelId="{FAF22F41-9E9D-45BF-8EDA-AC7DE09A1686}" type="pres">
      <dgm:prSet presAssocID="{1661AC57-D1F4-4B8C-8D70-C332405544ED}" presName="sibTrans" presStyleCnt="0"/>
      <dgm:spPr/>
    </dgm:pt>
    <dgm:pt modelId="{E6793314-E0DA-4FBB-B3F6-DDB8A35FE164}" type="pres">
      <dgm:prSet presAssocID="{E6004F58-98B5-41C3-AE94-23768CF96244}" presName="compNode" presStyleCnt="0"/>
      <dgm:spPr/>
    </dgm:pt>
    <dgm:pt modelId="{6A6F335A-13F9-4C4A-98A3-1B810099F51B}" type="pres">
      <dgm:prSet presAssocID="{E6004F58-98B5-41C3-AE94-23768CF96244}" presName="iconRect" presStyleLbl="node1" presStyleIdx="3" presStyleCnt="5"/>
      <dgm:spPr>
        <a:blipFill>
          <a:blip xmlns:r="http://schemas.openxmlformats.org/officeDocument/2006/relationships"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ocessor"/>
        </a:ext>
      </dgm:extLst>
    </dgm:pt>
    <dgm:pt modelId="{A074E725-A498-44AC-A02C-12A0A159BD64}" type="pres">
      <dgm:prSet presAssocID="{E6004F58-98B5-41C3-AE94-23768CF96244}" presName="spaceRect" presStyleCnt="0"/>
      <dgm:spPr/>
    </dgm:pt>
    <dgm:pt modelId="{DF435C84-BB5E-47D3-8B53-B304009C36C1}" type="pres">
      <dgm:prSet presAssocID="{E6004F58-98B5-41C3-AE94-23768CF96244}" presName="textRect" presStyleLbl="revTx" presStyleIdx="3" presStyleCnt="5" custScaleX="143508">
        <dgm:presLayoutVars>
          <dgm:chMax val="1"/>
          <dgm:chPref val="1"/>
        </dgm:presLayoutVars>
      </dgm:prSet>
      <dgm:spPr/>
    </dgm:pt>
    <dgm:pt modelId="{60AE1300-D2B8-4EA5-8ABA-97C2092D4424}" type="pres">
      <dgm:prSet presAssocID="{E0B42365-18FF-468A-A25A-D6BD6CEECBE8}" presName="sibTrans" presStyleCnt="0"/>
      <dgm:spPr/>
    </dgm:pt>
    <dgm:pt modelId="{CC9F4A4C-2DF2-4CA8-83B3-B18320B97F15}" type="pres">
      <dgm:prSet presAssocID="{F06E730C-7D81-46BC-ACCD-44474072E27B}" presName="compNode" presStyleCnt="0"/>
      <dgm:spPr/>
    </dgm:pt>
    <dgm:pt modelId="{9B049B6A-E433-4A67-83CA-0D45109A145F}" type="pres">
      <dgm:prSet presAssocID="{F06E730C-7D81-46BC-ACCD-44474072E27B}" presName="iconRect" presStyleLbl="node1" presStyleIdx="4" presStyleCnt="5"/>
      <dgm:spPr>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a:noFill/>
        </a:ln>
      </dgm:spPr>
      <dgm:extLst>
        <a:ext uri="{E40237B7-FDA0-4F09-8148-C483321AD2D9}">
          <dgm14:cNvPr xmlns:dgm14="http://schemas.microsoft.com/office/drawing/2010/diagram" id="0" name="" descr="Badge 3 with solid fill"/>
        </a:ext>
      </dgm:extLst>
    </dgm:pt>
    <dgm:pt modelId="{C829DDD8-B517-4D48-ACE4-B191CE75001D}" type="pres">
      <dgm:prSet presAssocID="{F06E730C-7D81-46BC-ACCD-44474072E27B}" presName="spaceRect" presStyleCnt="0"/>
      <dgm:spPr/>
    </dgm:pt>
    <dgm:pt modelId="{5E19018A-FF3B-4E30-84BC-D46D059BE9C3}" type="pres">
      <dgm:prSet presAssocID="{F06E730C-7D81-46BC-ACCD-44474072E27B}" presName="textRect" presStyleLbl="revTx" presStyleIdx="4" presStyleCnt="5" custScaleX="142868">
        <dgm:presLayoutVars>
          <dgm:chMax val="1"/>
          <dgm:chPref val="1"/>
        </dgm:presLayoutVars>
      </dgm:prSet>
      <dgm:spPr/>
    </dgm:pt>
  </dgm:ptLst>
  <dgm:cxnLst>
    <dgm:cxn modelId="{D81B5242-7BAE-4E08-BD4E-025A6FAA3A24}" type="presOf" srcId="{F06E730C-7D81-46BC-ACCD-44474072E27B}" destId="{5E19018A-FF3B-4E30-84BC-D46D059BE9C3}" srcOrd="0" destOrd="0" presId="urn:microsoft.com/office/officeart/2018/2/layout/IconLabelList"/>
    <dgm:cxn modelId="{1DAAE277-A42A-4110-9152-F16B07A9E3C3}" srcId="{E0098B42-5630-4BC1-8E65-0983E6DB2D44}" destId="{FD36937D-38A0-48F7-B601-290FB433A818}" srcOrd="1" destOrd="0" parTransId="{5DE157E4-E505-4808-AF73-45EC7DFE7816}" sibTransId="{9ED401C3-D5C9-479E-A1BD-12290CD986C7}"/>
    <dgm:cxn modelId="{5F92685A-A6C0-4E7F-A463-43B0630C6480}" srcId="{E0098B42-5630-4BC1-8E65-0983E6DB2D44}" destId="{F06E730C-7D81-46BC-ACCD-44474072E27B}" srcOrd="4" destOrd="0" parTransId="{FD9B9DCF-A887-4764-8C9B-A0BA6E86E9F0}" sibTransId="{5B1C63B7-5ACE-4CC3-9D6F-D043DE8F1F5C}"/>
    <dgm:cxn modelId="{C4814486-A086-44F3-AD35-82AB541DD92C}" type="presOf" srcId="{B1659CA1-7139-4775-85CF-B783455B9AD1}" destId="{FE308383-B8EA-49D4-9225-0AFD65AB822F}" srcOrd="0" destOrd="0" presId="urn:microsoft.com/office/officeart/2018/2/layout/IconLabelList"/>
    <dgm:cxn modelId="{0C9FD68B-07D3-4514-AD76-52C9FD760316}" srcId="{E0098B42-5630-4BC1-8E65-0983E6DB2D44}" destId="{E6004F58-98B5-41C3-AE94-23768CF96244}" srcOrd="3" destOrd="0" parTransId="{4978C6E6-5CA3-4629-9A60-100C322EADE8}" sibTransId="{E0B42365-18FF-468A-A25A-D6BD6CEECBE8}"/>
    <dgm:cxn modelId="{1C8175A5-5BD1-4A3E-932B-A73F2BFFCE5F}" srcId="{E0098B42-5630-4BC1-8E65-0983E6DB2D44}" destId="{05A56A3F-68A8-43C4-BFCC-F637DB8F0D41}" srcOrd="0" destOrd="0" parTransId="{2E0F9F44-12B7-4026-B752-5A2798A11755}" sibTransId="{BBAD8F39-61BC-461F-90F4-8971A6820ACD}"/>
    <dgm:cxn modelId="{244654C8-48B7-4792-8BAF-56CA478314DF}" type="presOf" srcId="{FD36937D-38A0-48F7-B601-290FB433A818}" destId="{2D897258-826C-4153-8871-8D46B4159A09}" srcOrd="0" destOrd="0" presId="urn:microsoft.com/office/officeart/2018/2/layout/IconLabelList"/>
    <dgm:cxn modelId="{C6C083D6-74DC-4EA4-9CB3-A090E65490A9}" type="presOf" srcId="{E0098B42-5630-4BC1-8E65-0983E6DB2D44}" destId="{818DD722-32A1-4B88-BE2A-5CEE33ABF979}" srcOrd="0" destOrd="0" presId="urn:microsoft.com/office/officeart/2018/2/layout/IconLabelList"/>
    <dgm:cxn modelId="{53B8D1DA-8C8E-4959-AA2C-6664598C5A50}" type="presOf" srcId="{E6004F58-98B5-41C3-AE94-23768CF96244}" destId="{DF435C84-BB5E-47D3-8B53-B304009C36C1}" srcOrd="0" destOrd="0" presId="urn:microsoft.com/office/officeart/2018/2/layout/IconLabelList"/>
    <dgm:cxn modelId="{3756E6DB-4AAB-44F9-8273-D8AB4334CD9F}" srcId="{E0098B42-5630-4BC1-8E65-0983E6DB2D44}" destId="{B1659CA1-7139-4775-85CF-B783455B9AD1}" srcOrd="2" destOrd="0" parTransId="{D2725A03-1537-405B-A9E5-4ABC6CA63DB4}" sibTransId="{1661AC57-D1F4-4B8C-8D70-C332405544ED}"/>
    <dgm:cxn modelId="{F06FEDFD-4025-4C26-800B-D920337BBC56}" type="presOf" srcId="{05A56A3F-68A8-43C4-BFCC-F637DB8F0D41}" destId="{E98E8D6B-B6B4-42EA-9EAD-D697B285756D}" srcOrd="0" destOrd="0" presId="urn:microsoft.com/office/officeart/2018/2/layout/IconLabelList"/>
    <dgm:cxn modelId="{70236089-3D9E-4B99-802A-BE80E59C87E0}" type="presParOf" srcId="{818DD722-32A1-4B88-BE2A-5CEE33ABF979}" destId="{3984848C-E1FD-455C-A24D-2B42FE03B4D4}" srcOrd="0" destOrd="0" presId="urn:microsoft.com/office/officeart/2018/2/layout/IconLabelList"/>
    <dgm:cxn modelId="{FF7999D5-CF29-40D8-ADD6-EDCB653BEEA3}" type="presParOf" srcId="{3984848C-E1FD-455C-A24D-2B42FE03B4D4}" destId="{E96EDEFE-4839-47F3-A8A9-CF2CB26874AF}" srcOrd="0" destOrd="0" presId="urn:microsoft.com/office/officeart/2018/2/layout/IconLabelList"/>
    <dgm:cxn modelId="{53766562-4B89-42F1-B693-8DBDF26DE1E3}" type="presParOf" srcId="{3984848C-E1FD-455C-A24D-2B42FE03B4D4}" destId="{98DA88FD-58B9-4F9D-9F16-328A55F798F4}" srcOrd="1" destOrd="0" presId="urn:microsoft.com/office/officeart/2018/2/layout/IconLabelList"/>
    <dgm:cxn modelId="{55B379A9-B563-4983-9224-216145C8EA9C}" type="presParOf" srcId="{3984848C-E1FD-455C-A24D-2B42FE03B4D4}" destId="{E98E8D6B-B6B4-42EA-9EAD-D697B285756D}" srcOrd="2" destOrd="0" presId="urn:microsoft.com/office/officeart/2018/2/layout/IconLabelList"/>
    <dgm:cxn modelId="{68BD6973-1738-405A-9500-1B009E948E59}" type="presParOf" srcId="{818DD722-32A1-4B88-BE2A-5CEE33ABF979}" destId="{369B2979-3E1B-4260-9A1C-4FEFF6F22477}" srcOrd="1" destOrd="0" presId="urn:microsoft.com/office/officeart/2018/2/layout/IconLabelList"/>
    <dgm:cxn modelId="{F98886CC-D160-4DA6-8841-F3EF534570BC}" type="presParOf" srcId="{818DD722-32A1-4B88-BE2A-5CEE33ABF979}" destId="{5C82750F-75DC-45A2-898F-86416260BD8F}" srcOrd="2" destOrd="0" presId="urn:microsoft.com/office/officeart/2018/2/layout/IconLabelList"/>
    <dgm:cxn modelId="{63272929-7B87-4142-8123-37264582E574}" type="presParOf" srcId="{5C82750F-75DC-45A2-898F-86416260BD8F}" destId="{837B7723-33A2-401D-9F38-890BCE625E0D}" srcOrd="0" destOrd="0" presId="urn:microsoft.com/office/officeart/2018/2/layout/IconLabelList"/>
    <dgm:cxn modelId="{7DEBE740-1DFD-417C-B375-CD4F900AFCD9}" type="presParOf" srcId="{5C82750F-75DC-45A2-898F-86416260BD8F}" destId="{DD4BB8D9-F05A-4D70-B97E-76A25DFEADC2}" srcOrd="1" destOrd="0" presId="urn:microsoft.com/office/officeart/2018/2/layout/IconLabelList"/>
    <dgm:cxn modelId="{19BD6C9C-CA9F-41E7-8BD5-0229D841AD6E}" type="presParOf" srcId="{5C82750F-75DC-45A2-898F-86416260BD8F}" destId="{2D897258-826C-4153-8871-8D46B4159A09}" srcOrd="2" destOrd="0" presId="urn:microsoft.com/office/officeart/2018/2/layout/IconLabelList"/>
    <dgm:cxn modelId="{77C8DCD1-64E7-412E-809B-A4D089977168}" type="presParOf" srcId="{818DD722-32A1-4B88-BE2A-5CEE33ABF979}" destId="{89E12DC5-E8CB-40AC-B9DF-23FE73882105}" srcOrd="3" destOrd="0" presId="urn:microsoft.com/office/officeart/2018/2/layout/IconLabelList"/>
    <dgm:cxn modelId="{E5534B3C-5A1D-4D1A-B450-67A0D474EF73}" type="presParOf" srcId="{818DD722-32A1-4B88-BE2A-5CEE33ABF979}" destId="{2A2D05C3-6904-4C86-9346-DEBC7FEF859B}" srcOrd="4" destOrd="0" presId="urn:microsoft.com/office/officeart/2018/2/layout/IconLabelList"/>
    <dgm:cxn modelId="{61FC8753-2580-4BD8-8BE8-AF8C7AB74B4F}" type="presParOf" srcId="{2A2D05C3-6904-4C86-9346-DEBC7FEF859B}" destId="{202C14B3-1EB9-4FBD-BEA0-0DFA50208166}" srcOrd="0" destOrd="0" presId="urn:microsoft.com/office/officeart/2018/2/layout/IconLabelList"/>
    <dgm:cxn modelId="{BFDFC7B9-8A66-4D70-A4F0-4A07960CC8D8}" type="presParOf" srcId="{2A2D05C3-6904-4C86-9346-DEBC7FEF859B}" destId="{51664675-44D3-42D3-9D95-ECE76D9FB242}" srcOrd="1" destOrd="0" presId="urn:microsoft.com/office/officeart/2018/2/layout/IconLabelList"/>
    <dgm:cxn modelId="{2ACCE88C-945A-4DC6-BB90-BEF9E3573304}" type="presParOf" srcId="{2A2D05C3-6904-4C86-9346-DEBC7FEF859B}" destId="{FE308383-B8EA-49D4-9225-0AFD65AB822F}" srcOrd="2" destOrd="0" presId="urn:microsoft.com/office/officeart/2018/2/layout/IconLabelList"/>
    <dgm:cxn modelId="{8BBA9143-0359-4F03-AED7-22B94F78EAFE}" type="presParOf" srcId="{818DD722-32A1-4B88-BE2A-5CEE33ABF979}" destId="{FAF22F41-9E9D-45BF-8EDA-AC7DE09A1686}" srcOrd="5" destOrd="0" presId="urn:microsoft.com/office/officeart/2018/2/layout/IconLabelList"/>
    <dgm:cxn modelId="{1588CE83-D63A-4FDE-B3A9-E267BF429E9A}" type="presParOf" srcId="{818DD722-32A1-4B88-BE2A-5CEE33ABF979}" destId="{E6793314-E0DA-4FBB-B3F6-DDB8A35FE164}" srcOrd="6" destOrd="0" presId="urn:microsoft.com/office/officeart/2018/2/layout/IconLabelList"/>
    <dgm:cxn modelId="{B5C9EA22-4B26-4541-9C23-50035FF3DD8F}" type="presParOf" srcId="{E6793314-E0DA-4FBB-B3F6-DDB8A35FE164}" destId="{6A6F335A-13F9-4C4A-98A3-1B810099F51B}" srcOrd="0" destOrd="0" presId="urn:microsoft.com/office/officeart/2018/2/layout/IconLabelList"/>
    <dgm:cxn modelId="{26995093-E172-4CAE-B650-961E2063A198}" type="presParOf" srcId="{E6793314-E0DA-4FBB-B3F6-DDB8A35FE164}" destId="{A074E725-A498-44AC-A02C-12A0A159BD64}" srcOrd="1" destOrd="0" presId="urn:microsoft.com/office/officeart/2018/2/layout/IconLabelList"/>
    <dgm:cxn modelId="{6DB4589F-CBC8-46E8-91A4-DD37AC598D72}" type="presParOf" srcId="{E6793314-E0DA-4FBB-B3F6-DDB8A35FE164}" destId="{DF435C84-BB5E-47D3-8B53-B304009C36C1}" srcOrd="2" destOrd="0" presId="urn:microsoft.com/office/officeart/2018/2/layout/IconLabelList"/>
    <dgm:cxn modelId="{79DD69B5-BB70-4F05-905C-3A08BC3CFA93}" type="presParOf" srcId="{818DD722-32A1-4B88-BE2A-5CEE33ABF979}" destId="{60AE1300-D2B8-4EA5-8ABA-97C2092D4424}" srcOrd="7" destOrd="0" presId="urn:microsoft.com/office/officeart/2018/2/layout/IconLabelList"/>
    <dgm:cxn modelId="{582EC96C-1AA5-40AB-992F-ECC4656BBA43}" type="presParOf" srcId="{818DD722-32A1-4B88-BE2A-5CEE33ABF979}" destId="{CC9F4A4C-2DF2-4CA8-83B3-B18320B97F15}" srcOrd="8" destOrd="0" presId="urn:microsoft.com/office/officeart/2018/2/layout/IconLabelList"/>
    <dgm:cxn modelId="{F2022A0C-FDAC-4FD3-8FFC-48A1B213D8DC}" type="presParOf" srcId="{CC9F4A4C-2DF2-4CA8-83B3-B18320B97F15}" destId="{9B049B6A-E433-4A67-83CA-0D45109A145F}" srcOrd="0" destOrd="0" presId="urn:microsoft.com/office/officeart/2018/2/layout/IconLabelList"/>
    <dgm:cxn modelId="{D8F413A7-1DC1-4280-960A-C93C21A949D1}" type="presParOf" srcId="{CC9F4A4C-2DF2-4CA8-83B3-B18320B97F15}" destId="{C829DDD8-B517-4D48-ACE4-B191CE75001D}" srcOrd="1" destOrd="0" presId="urn:microsoft.com/office/officeart/2018/2/layout/IconLabelList"/>
    <dgm:cxn modelId="{658EC766-59B9-4F62-8D12-CBFC7B90BC93}" type="presParOf" srcId="{CC9F4A4C-2DF2-4CA8-83B3-B18320B97F15}" destId="{5E19018A-FF3B-4E30-84BC-D46D059BE9C3}"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098B42-5630-4BC1-8E65-0983E6DB2D44}"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05A56A3F-68A8-43C4-BFCC-F637DB8F0D41}">
      <dgm:prSet custT="1"/>
      <dgm:spPr>
        <a:ln>
          <a:solidFill>
            <a:schemeClr val="tx1"/>
          </a:solidFill>
        </a:ln>
      </dgm:spPr>
      <dgm:t>
        <a:bodyPr/>
        <a:lstStyle/>
        <a:p>
          <a:r>
            <a:rPr lang="en-GB" sz="2400">
              <a:latin typeface="Verdana" panose="020B0604030504040204" pitchFamily="34" charset="0"/>
              <a:ea typeface="Verdana" panose="020B0604030504040204" pitchFamily="34" charset="0"/>
              <a:cs typeface="Verdana" panose="020B0604030504040204" pitchFamily="34" charset="0"/>
            </a:rPr>
            <a:t>Decide which charity you are going to focus on/back-up</a:t>
          </a:r>
          <a:endParaRPr lang="en-US" sz="2400">
            <a:latin typeface="Verdana" panose="020B0604030504040204" pitchFamily="34" charset="0"/>
            <a:ea typeface="Verdana" panose="020B0604030504040204" pitchFamily="34" charset="0"/>
            <a:cs typeface="Verdana" panose="020B0604030504040204" pitchFamily="34" charset="0"/>
          </a:endParaRPr>
        </a:p>
      </dgm:t>
    </dgm:pt>
    <dgm:pt modelId="{2E0F9F44-12B7-4026-B752-5A2798A11755}" type="parTrans" cxnId="{1C8175A5-5BD1-4A3E-932B-A73F2BFFCE5F}">
      <dgm:prSet/>
      <dgm:spPr/>
      <dgm:t>
        <a:bodyPr/>
        <a:lstStyle/>
        <a:p>
          <a:endParaRPr lang="en-US"/>
        </a:p>
      </dgm:t>
    </dgm:pt>
    <dgm:pt modelId="{BBAD8F39-61BC-461F-90F4-8971A6820ACD}" type="sibTrans" cxnId="{1C8175A5-5BD1-4A3E-932B-A73F2BFFCE5F}">
      <dgm:prSet/>
      <dgm:spPr/>
      <dgm:t>
        <a:bodyPr/>
        <a:lstStyle/>
        <a:p>
          <a:endParaRPr lang="en-US"/>
        </a:p>
      </dgm:t>
    </dgm:pt>
    <dgm:pt modelId="{FD36937D-38A0-48F7-B601-290FB433A818}">
      <dgm:prSet custT="1"/>
      <dgm:spPr>
        <a:ln>
          <a:solidFill>
            <a:schemeClr val="tx1"/>
          </a:solidFill>
        </a:ln>
      </dgm:spPr>
      <dgm:t>
        <a:bodyPr/>
        <a:lstStyle/>
        <a:p>
          <a:r>
            <a:rPr lang="en-GB" sz="2400">
              <a:latin typeface="Verdana" panose="020B0604030504040204" pitchFamily="34" charset="0"/>
              <a:ea typeface="Verdana" panose="020B0604030504040204" pitchFamily="34" charset="0"/>
              <a:cs typeface="Verdana" panose="020B0604030504040204" pitchFamily="34" charset="0"/>
            </a:rPr>
            <a:t>Research the charity online and complete questions in booklet</a:t>
          </a:r>
          <a:endParaRPr lang="en-US" sz="2400">
            <a:latin typeface="Verdana" panose="020B0604030504040204" pitchFamily="34" charset="0"/>
            <a:ea typeface="Verdana" panose="020B0604030504040204" pitchFamily="34" charset="0"/>
            <a:cs typeface="Verdana" panose="020B0604030504040204" pitchFamily="34" charset="0"/>
          </a:endParaRPr>
        </a:p>
      </dgm:t>
    </dgm:pt>
    <dgm:pt modelId="{5DE157E4-E505-4808-AF73-45EC7DFE7816}" type="parTrans" cxnId="{1DAAE277-A42A-4110-9152-F16B07A9E3C3}">
      <dgm:prSet/>
      <dgm:spPr/>
      <dgm:t>
        <a:bodyPr/>
        <a:lstStyle/>
        <a:p>
          <a:endParaRPr lang="en-US"/>
        </a:p>
      </dgm:t>
    </dgm:pt>
    <dgm:pt modelId="{9ED401C3-D5C9-479E-A1BD-12290CD986C7}" type="sibTrans" cxnId="{1DAAE277-A42A-4110-9152-F16B07A9E3C3}">
      <dgm:prSet/>
      <dgm:spPr/>
      <dgm:t>
        <a:bodyPr/>
        <a:lstStyle/>
        <a:p>
          <a:endParaRPr lang="en-US"/>
        </a:p>
      </dgm:t>
    </dgm:pt>
    <dgm:pt modelId="{B1659CA1-7139-4775-85CF-B783455B9AD1}">
      <dgm:prSet custT="1"/>
      <dgm:spPr>
        <a:ln>
          <a:solidFill>
            <a:schemeClr val="tx1"/>
          </a:solidFill>
        </a:ln>
      </dgm:spPr>
      <dgm:t>
        <a:bodyPr/>
        <a:lstStyle/>
        <a:p>
          <a:r>
            <a:rPr lang="en-GB" sz="2400">
              <a:latin typeface="Verdana" panose="020B0604030504040204" pitchFamily="34" charset="0"/>
              <a:ea typeface="Verdana" panose="020B0604030504040204" pitchFamily="34" charset="0"/>
              <a:cs typeface="Verdana" panose="020B0604030504040204" pitchFamily="34" charset="0"/>
            </a:rPr>
            <a:t>Prepare a list of questions to ask your charity</a:t>
          </a:r>
          <a:endParaRPr lang="en-US" sz="2400">
            <a:latin typeface="Verdana" panose="020B0604030504040204" pitchFamily="34" charset="0"/>
            <a:ea typeface="Verdana" panose="020B0604030504040204" pitchFamily="34" charset="0"/>
            <a:cs typeface="Verdana" panose="020B0604030504040204" pitchFamily="34" charset="0"/>
          </a:endParaRPr>
        </a:p>
      </dgm:t>
    </dgm:pt>
    <dgm:pt modelId="{D2725A03-1537-405B-A9E5-4ABC6CA63DB4}" type="parTrans" cxnId="{3756E6DB-4AAB-44F9-8273-D8AB4334CD9F}">
      <dgm:prSet/>
      <dgm:spPr/>
      <dgm:t>
        <a:bodyPr/>
        <a:lstStyle/>
        <a:p>
          <a:endParaRPr lang="en-US"/>
        </a:p>
      </dgm:t>
    </dgm:pt>
    <dgm:pt modelId="{1661AC57-D1F4-4B8C-8D70-C332405544ED}" type="sibTrans" cxnId="{3756E6DB-4AAB-44F9-8273-D8AB4334CD9F}">
      <dgm:prSet/>
      <dgm:spPr/>
      <dgm:t>
        <a:bodyPr/>
        <a:lstStyle/>
        <a:p>
          <a:endParaRPr lang="en-US"/>
        </a:p>
      </dgm:t>
    </dgm:pt>
    <dgm:pt modelId="{E6004F58-98B5-41C3-AE94-23768CF96244}">
      <dgm:prSet custT="1"/>
      <dgm:spPr>
        <a:ln>
          <a:solidFill>
            <a:schemeClr val="tx1"/>
          </a:solidFill>
        </a:ln>
      </dgm:spPr>
      <dgm:t>
        <a:bodyPr/>
        <a:lstStyle/>
        <a:p>
          <a:r>
            <a:rPr lang="en-GB" sz="2200">
              <a:latin typeface="Verdana" panose="020B0604030504040204" pitchFamily="34" charset="0"/>
              <a:ea typeface="Verdana" panose="020B0604030504040204" pitchFamily="34" charset="0"/>
              <a:cs typeface="Verdana" panose="020B0604030504040204" pitchFamily="34" charset="0"/>
            </a:rPr>
            <a:t>Prepare a script to contact the charity and rehearse it</a:t>
          </a:r>
          <a:endParaRPr lang="en-US" sz="2200">
            <a:latin typeface="Verdana" panose="020B0604030504040204" pitchFamily="34" charset="0"/>
            <a:ea typeface="Verdana" panose="020B0604030504040204" pitchFamily="34" charset="0"/>
            <a:cs typeface="Verdana" panose="020B0604030504040204" pitchFamily="34" charset="0"/>
          </a:endParaRPr>
        </a:p>
      </dgm:t>
    </dgm:pt>
    <dgm:pt modelId="{4978C6E6-5CA3-4629-9A60-100C322EADE8}" type="parTrans" cxnId="{0C9FD68B-07D3-4514-AD76-52C9FD760316}">
      <dgm:prSet/>
      <dgm:spPr/>
      <dgm:t>
        <a:bodyPr/>
        <a:lstStyle/>
        <a:p>
          <a:endParaRPr lang="en-US"/>
        </a:p>
      </dgm:t>
    </dgm:pt>
    <dgm:pt modelId="{E0B42365-18FF-468A-A25A-D6BD6CEECBE8}" type="sibTrans" cxnId="{0C9FD68B-07D3-4514-AD76-52C9FD760316}">
      <dgm:prSet/>
      <dgm:spPr/>
      <dgm:t>
        <a:bodyPr/>
        <a:lstStyle/>
        <a:p>
          <a:endParaRPr lang="en-US"/>
        </a:p>
      </dgm:t>
    </dgm:pt>
    <dgm:pt modelId="{F06E730C-7D81-46BC-ACCD-44474072E27B}">
      <dgm:prSet custT="1"/>
      <dgm:spPr>
        <a:ln>
          <a:solidFill>
            <a:schemeClr val="tx1"/>
          </a:solidFill>
        </a:ln>
      </dgm:spPr>
      <dgm:t>
        <a:bodyPr/>
        <a:lstStyle/>
        <a:p>
          <a:r>
            <a:rPr lang="en-GB" sz="2400">
              <a:latin typeface="Verdana" panose="020B0604030504040204" pitchFamily="34" charset="0"/>
              <a:ea typeface="Verdana" panose="020B0604030504040204" pitchFamily="34" charset="0"/>
              <a:cs typeface="Verdana" panose="020B0604030504040204" pitchFamily="34" charset="0"/>
            </a:rPr>
            <a:t>Contact charity to arrange a meeting or visit</a:t>
          </a:r>
          <a:endParaRPr lang="en-US" sz="2400">
            <a:latin typeface="Verdana" panose="020B0604030504040204" pitchFamily="34" charset="0"/>
            <a:ea typeface="Verdana" panose="020B0604030504040204" pitchFamily="34" charset="0"/>
            <a:cs typeface="Verdana" panose="020B0604030504040204" pitchFamily="34" charset="0"/>
          </a:endParaRPr>
        </a:p>
      </dgm:t>
    </dgm:pt>
    <dgm:pt modelId="{FD9B9DCF-A887-4764-8C9B-A0BA6E86E9F0}" type="parTrans" cxnId="{5F92685A-A6C0-4E7F-A463-43B0630C6480}">
      <dgm:prSet/>
      <dgm:spPr/>
      <dgm:t>
        <a:bodyPr/>
        <a:lstStyle/>
        <a:p>
          <a:endParaRPr lang="en-US"/>
        </a:p>
      </dgm:t>
    </dgm:pt>
    <dgm:pt modelId="{5B1C63B7-5ACE-4CC3-9D6F-D043DE8F1F5C}" type="sibTrans" cxnId="{5F92685A-A6C0-4E7F-A463-43B0630C6480}">
      <dgm:prSet/>
      <dgm:spPr/>
      <dgm:t>
        <a:bodyPr/>
        <a:lstStyle/>
        <a:p>
          <a:endParaRPr lang="en-US"/>
        </a:p>
      </dgm:t>
    </dgm:pt>
    <dgm:pt modelId="{818DD722-32A1-4B88-BE2A-5CEE33ABF979}" type="pres">
      <dgm:prSet presAssocID="{E0098B42-5630-4BC1-8E65-0983E6DB2D44}" presName="root" presStyleCnt="0">
        <dgm:presLayoutVars>
          <dgm:dir/>
          <dgm:resizeHandles val="exact"/>
        </dgm:presLayoutVars>
      </dgm:prSet>
      <dgm:spPr/>
    </dgm:pt>
    <dgm:pt modelId="{3984848C-E1FD-455C-A24D-2B42FE03B4D4}" type="pres">
      <dgm:prSet presAssocID="{05A56A3F-68A8-43C4-BFCC-F637DB8F0D41}" presName="compNode" presStyleCnt="0"/>
      <dgm:spPr/>
    </dgm:pt>
    <dgm:pt modelId="{E96EDEFE-4839-47F3-A8A9-CF2CB26874AF}" type="pres">
      <dgm:prSet presAssocID="{05A56A3F-68A8-43C4-BFCC-F637DB8F0D41}" presName="iconRect" presStyleLbl="node1" presStyleIdx="0" presStyleCnt="5"/>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Badge 1 with solid fill"/>
        </a:ext>
      </dgm:extLst>
    </dgm:pt>
    <dgm:pt modelId="{98DA88FD-58B9-4F9D-9F16-328A55F798F4}" type="pres">
      <dgm:prSet presAssocID="{05A56A3F-68A8-43C4-BFCC-F637DB8F0D41}" presName="spaceRect" presStyleCnt="0"/>
      <dgm:spPr/>
    </dgm:pt>
    <dgm:pt modelId="{E98E8D6B-B6B4-42EA-9EAD-D697B285756D}" type="pres">
      <dgm:prSet presAssocID="{05A56A3F-68A8-43C4-BFCC-F637DB8F0D41}" presName="textRect" presStyleLbl="revTx" presStyleIdx="0" presStyleCnt="5" custScaleX="100000" custScaleY="108746">
        <dgm:presLayoutVars>
          <dgm:chMax val="1"/>
          <dgm:chPref val="1"/>
        </dgm:presLayoutVars>
      </dgm:prSet>
      <dgm:spPr/>
    </dgm:pt>
    <dgm:pt modelId="{369B2979-3E1B-4260-9A1C-4FEFF6F22477}" type="pres">
      <dgm:prSet presAssocID="{BBAD8F39-61BC-461F-90F4-8971A6820ACD}" presName="sibTrans" presStyleCnt="0"/>
      <dgm:spPr/>
    </dgm:pt>
    <dgm:pt modelId="{5C82750F-75DC-45A2-898F-86416260BD8F}" type="pres">
      <dgm:prSet presAssocID="{FD36937D-38A0-48F7-B601-290FB433A818}" presName="compNode" presStyleCnt="0"/>
      <dgm:spPr/>
    </dgm:pt>
    <dgm:pt modelId="{837B7723-33A2-401D-9F38-890BCE625E0D}" type="pres">
      <dgm:prSet presAssocID="{FD36937D-38A0-48F7-B601-290FB433A818}"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ifying glass"/>
        </a:ext>
      </dgm:extLst>
    </dgm:pt>
    <dgm:pt modelId="{DD4BB8D9-F05A-4D70-B97E-76A25DFEADC2}" type="pres">
      <dgm:prSet presAssocID="{FD36937D-38A0-48F7-B601-290FB433A818}" presName="spaceRect" presStyleCnt="0"/>
      <dgm:spPr/>
    </dgm:pt>
    <dgm:pt modelId="{2D897258-826C-4153-8871-8D46B4159A09}" type="pres">
      <dgm:prSet presAssocID="{FD36937D-38A0-48F7-B601-290FB433A818}" presName="textRect" presStyleLbl="revTx" presStyleIdx="1" presStyleCnt="5">
        <dgm:presLayoutVars>
          <dgm:chMax val="1"/>
          <dgm:chPref val="1"/>
        </dgm:presLayoutVars>
      </dgm:prSet>
      <dgm:spPr/>
    </dgm:pt>
    <dgm:pt modelId="{89E12DC5-E8CB-40AC-B9DF-23FE73882105}" type="pres">
      <dgm:prSet presAssocID="{9ED401C3-D5C9-479E-A1BD-12290CD986C7}" presName="sibTrans" presStyleCnt="0"/>
      <dgm:spPr/>
    </dgm:pt>
    <dgm:pt modelId="{2A2D05C3-6904-4C86-9346-DEBC7FEF859B}" type="pres">
      <dgm:prSet presAssocID="{B1659CA1-7139-4775-85CF-B783455B9AD1}" presName="compNode" presStyleCnt="0"/>
      <dgm:spPr/>
    </dgm:pt>
    <dgm:pt modelId="{202C14B3-1EB9-4FBD-BEA0-0DFA50208166}" type="pres">
      <dgm:prSet presAssocID="{B1659CA1-7139-4775-85CF-B783455B9AD1}"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Questions"/>
        </a:ext>
      </dgm:extLst>
    </dgm:pt>
    <dgm:pt modelId="{51664675-44D3-42D3-9D95-ECE76D9FB242}" type="pres">
      <dgm:prSet presAssocID="{B1659CA1-7139-4775-85CF-B783455B9AD1}" presName="spaceRect" presStyleCnt="0"/>
      <dgm:spPr/>
    </dgm:pt>
    <dgm:pt modelId="{FE308383-B8EA-49D4-9225-0AFD65AB822F}" type="pres">
      <dgm:prSet presAssocID="{B1659CA1-7139-4775-85CF-B783455B9AD1}" presName="textRect" presStyleLbl="revTx" presStyleIdx="2" presStyleCnt="5">
        <dgm:presLayoutVars>
          <dgm:chMax val="1"/>
          <dgm:chPref val="1"/>
        </dgm:presLayoutVars>
      </dgm:prSet>
      <dgm:spPr/>
    </dgm:pt>
    <dgm:pt modelId="{FAF22F41-9E9D-45BF-8EDA-AC7DE09A1686}" type="pres">
      <dgm:prSet presAssocID="{1661AC57-D1F4-4B8C-8D70-C332405544ED}" presName="sibTrans" presStyleCnt="0"/>
      <dgm:spPr/>
    </dgm:pt>
    <dgm:pt modelId="{E6793314-E0DA-4FBB-B3F6-DDB8A35FE164}" type="pres">
      <dgm:prSet presAssocID="{E6004F58-98B5-41C3-AE94-23768CF96244}" presName="compNode" presStyleCnt="0"/>
      <dgm:spPr/>
    </dgm:pt>
    <dgm:pt modelId="{6A6F335A-13F9-4C4A-98A3-1B810099F51B}" type="pres">
      <dgm:prSet presAssocID="{E6004F58-98B5-41C3-AE94-23768CF96244}" presName="iconRect" presStyleLbl="node1" presStyleIdx="3" presStyleCnt="5"/>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croll with solid fill"/>
        </a:ext>
      </dgm:extLst>
    </dgm:pt>
    <dgm:pt modelId="{A074E725-A498-44AC-A02C-12A0A159BD64}" type="pres">
      <dgm:prSet presAssocID="{E6004F58-98B5-41C3-AE94-23768CF96244}" presName="spaceRect" presStyleCnt="0"/>
      <dgm:spPr/>
    </dgm:pt>
    <dgm:pt modelId="{DF435C84-BB5E-47D3-8B53-B304009C36C1}" type="pres">
      <dgm:prSet presAssocID="{E6004F58-98B5-41C3-AE94-23768CF96244}" presName="textRect" presStyleLbl="revTx" presStyleIdx="3" presStyleCnt="5" custScaleX="111340">
        <dgm:presLayoutVars>
          <dgm:chMax val="1"/>
          <dgm:chPref val="1"/>
        </dgm:presLayoutVars>
      </dgm:prSet>
      <dgm:spPr/>
    </dgm:pt>
    <dgm:pt modelId="{60AE1300-D2B8-4EA5-8ABA-97C2092D4424}" type="pres">
      <dgm:prSet presAssocID="{E0B42365-18FF-468A-A25A-D6BD6CEECBE8}" presName="sibTrans" presStyleCnt="0"/>
      <dgm:spPr/>
    </dgm:pt>
    <dgm:pt modelId="{CC9F4A4C-2DF2-4CA8-83B3-B18320B97F15}" type="pres">
      <dgm:prSet presAssocID="{F06E730C-7D81-46BC-ACCD-44474072E27B}" presName="compNode" presStyleCnt="0"/>
      <dgm:spPr/>
    </dgm:pt>
    <dgm:pt modelId="{9B049B6A-E433-4A67-83CA-0D45109A145F}" type="pres">
      <dgm:prSet presAssocID="{F06E730C-7D81-46BC-ACCD-44474072E27B}"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Board Room"/>
        </a:ext>
      </dgm:extLst>
    </dgm:pt>
    <dgm:pt modelId="{C829DDD8-B517-4D48-ACE4-B191CE75001D}" type="pres">
      <dgm:prSet presAssocID="{F06E730C-7D81-46BC-ACCD-44474072E27B}" presName="spaceRect" presStyleCnt="0"/>
      <dgm:spPr/>
    </dgm:pt>
    <dgm:pt modelId="{5E19018A-FF3B-4E30-84BC-D46D059BE9C3}" type="pres">
      <dgm:prSet presAssocID="{F06E730C-7D81-46BC-ACCD-44474072E27B}" presName="textRect" presStyleLbl="revTx" presStyleIdx="4" presStyleCnt="5" custScaleX="116420">
        <dgm:presLayoutVars>
          <dgm:chMax val="1"/>
          <dgm:chPref val="1"/>
        </dgm:presLayoutVars>
      </dgm:prSet>
      <dgm:spPr/>
    </dgm:pt>
  </dgm:ptLst>
  <dgm:cxnLst>
    <dgm:cxn modelId="{D81B5242-7BAE-4E08-BD4E-025A6FAA3A24}" type="presOf" srcId="{F06E730C-7D81-46BC-ACCD-44474072E27B}" destId="{5E19018A-FF3B-4E30-84BC-D46D059BE9C3}" srcOrd="0" destOrd="0" presId="urn:microsoft.com/office/officeart/2018/2/layout/IconLabelList"/>
    <dgm:cxn modelId="{1DAAE277-A42A-4110-9152-F16B07A9E3C3}" srcId="{E0098B42-5630-4BC1-8E65-0983E6DB2D44}" destId="{FD36937D-38A0-48F7-B601-290FB433A818}" srcOrd="1" destOrd="0" parTransId="{5DE157E4-E505-4808-AF73-45EC7DFE7816}" sibTransId="{9ED401C3-D5C9-479E-A1BD-12290CD986C7}"/>
    <dgm:cxn modelId="{5F92685A-A6C0-4E7F-A463-43B0630C6480}" srcId="{E0098B42-5630-4BC1-8E65-0983E6DB2D44}" destId="{F06E730C-7D81-46BC-ACCD-44474072E27B}" srcOrd="4" destOrd="0" parTransId="{FD9B9DCF-A887-4764-8C9B-A0BA6E86E9F0}" sibTransId="{5B1C63B7-5ACE-4CC3-9D6F-D043DE8F1F5C}"/>
    <dgm:cxn modelId="{C4814486-A086-44F3-AD35-82AB541DD92C}" type="presOf" srcId="{B1659CA1-7139-4775-85CF-B783455B9AD1}" destId="{FE308383-B8EA-49D4-9225-0AFD65AB822F}" srcOrd="0" destOrd="0" presId="urn:microsoft.com/office/officeart/2018/2/layout/IconLabelList"/>
    <dgm:cxn modelId="{0C9FD68B-07D3-4514-AD76-52C9FD760316}" srcId="{E0098B42-5630-4BC1-8E65-0983E6DB2D44}" destId="{E6004F58-98B5-41C3-AE94-23768CF96244}" srcOrd="3" destOrd="0" parTransId="{4978C6E6-5CA3-4629-9A60-100C322EADE8}" sibTransId="{E0B42365-18FF-468A-A25A-D6BD6CEECBE8}"/>
    <dgm:cxn modelId="{1C8175A5-5BD1-4A3E-932B-A73F2BFFCE5F}" srcId="{E0098B42-5630-4BC1-8E65-0983E6DB2D44}" destId="{05A56A3F-68A8-43C4-BFCC-F637DB8F0D41}" srcOrd="0" destOrd="0" parTransId="{2E0F9F44-12B7-4026-B752-5A2798A11755}" sibTransId="{BBAD8F39-61BC-461F-90F4-8971A6820ACD}"/>
    <dgm:cxn modelId="{244654C8-48B7-4792-8BAF-56CA478314DF}" type="presOf" srcId="{FD36937D-38A0-48F7-B601-290FB433A818}" destId="{2D897258-826C-4153-8871-8D46B4159A09}" srcOrd="0" destOrd="0" presId="urn:microsoft.com/office/officeart/2018/2/layout/IconLabelList"/>
    <dgm:cxn modelId="{C6C083D6-74DC-4EA4-9CB3-A090E65490A9}" type="presOf" srcId="{E0098B42-5630-4BC1-8E65-0983E6DB2D44}" destId="{818DD722-32A1-4B88-BE2A-5CEE33ABF979}" srcOrd="0" destOrd="0" presId="urn:microsoft.com/office/officeart/2018/2/layout/IconLabelList"/>
    <dgm:cxn modelId="{53B8D1DA-8C8E-4959-AA2C-6664598C5A50}" type="presOf" srcId="{E6004F58-98B5-41C3-AE94-23768CF96244}" destId="{DF435C84-BB5E-47D3-8B53-B304009C36C1}" srcOrd="0" destOrd="0" presId="urn:microsoft.com/office/officeart/2018/2/layout/IconLabelList"/>
    <dgm:cxn modelId="{3756E6DB-4AAB-44F9-8273-D8AB4334CD9F}" srcId="{E0098B42-5630-4BC1-8E65-0983E6DB2D44}" destId="{B1659CA1-7139-4775-85CF-B783455B9AD1}" srcOrd="2" destOrd="0" parTransId="{D2725A03-1537-405B-A9E5-4ABC6CA63DB4}" sibTransId="{1661AC57-D1F4-4B8C-8D70-C332405544ED}"/>
    <dgm:cxn modelId="{F06FEDFD-4025-4C26-800B-D920337BBC56}" type="presOf" srcId="{05A56A3F-68A8-43C4-BFCC-F637DB8F0D41}" destId="{E98E8D6B-B6B4-42EA-9EAD-D697B285756D}" srcOrd="0" destOrd="0" presId="urn:microsoft.com/office/officeart/2018/2/layout/IconLabelList"/>
    <dgm:cxn modelId="{70236089-3D9E-4B99-802A-BE80E59C87E0}" type="presParOf" srcId="{818DD722-32A1-4B88-BE2A-5CEE33ABF979}" destId="{3984848C-E1FD-455C-A24D-2B42FE03B4D4}" srcOrd="0" destOrd="0" presId="urn:microsoft.com/office/officeart/2018/2/layout/IconLabelList"/>
    <dgm:cxn modelId="{FF7999D5-CF29-40D8-ADD6-EDCB653BEEA3}" type="presParOf" srcId="{3984848C-E1FD-455C-A24D-2B42FE03B4D4}" destId="{E96EDEFE-4839-47F3-A8A9-CF2CB26874AF}" srcOrd="0" destOrd="0" presId="urn:microsoft.com/office/officeart/2018/2/layout/IconLabelList"/>
    <dgm:cxn modelId="{53766562-4B89-42F1-B693-8DBDF26DE1E3}" type="presParOf" srcId="{3984848C-E1FD-455C-A24D-2B42FE03B4D4}" destId="{98DA88FD-58B9-4F9D-9F16-328A55F798F4}" srcOrd="1" destOrd="0" presId="urn:microsoft.com/office/officeart/2018/2/layout/IconLabelList"/>
    <dgm:cxn modelId="{55B379A9-B563-4983-9224-216145C8EA9C}" type="presParOf" srcId="{3984848C-E1FD-455C-A24D-2B42FE03B4D4}" destId="{E98E8D6B-B6B4-42EA-9EAD-D697B285756D}" srcOrd="2" destOrd="0" presId="urn:microsoft.com/office/officeart/2018/2/layout/IconLabelList"/>
    <dgm:cxn modelId="{68BD6973-1738-405A-9500-1B009E948E59}" type="presParOf" srcId="{818DD722-32A1-4B88-BE2A-5CEE33ABF979}" destId="{369B2979-3E1B-4260-9A1C-4FEFF6F22477}" srcOrd="1" destOrd="0" presId="urn:microsoft.com/office/officeart/2018/2/layout/IconLabelList"/>
    <dgm:cxn modelId="{F98886CC-D160-4DA6-8841-F3EF534570BC}" type="presParOf" srcId="{818DD722-32A1-4B88-BE2A-5CEE33ABF979}" destId="{5C82750F-75DC-45A2-898F-86416260BD8F}" srcOrd="2" destOrd="0" presId="urn:microsoft.com/office/officeart/2018/2/layout/IconLabelList"/>
    <dgm:cxn modelId="{63272929-7B87-4142-8123-37264582E574}" type="presParOf" srcId="{5C82750F-75DC-45A2-898F-86416260BD8F}" destId="{837B7723-33A2-401D-9F38-890BCE625E0D}" srcOrd="0" destOrd="0" presId="urn:microsoft.com/office/officeart/2018/2/layout/IconLabelList"/>
    <dgm:cxn modelId="{7DEBE740-1DFD-417C-B375-CD4F900AFCD9}" type="presParOf" srcId="{5C82750F-75DC-45A2-898F-86416260BD8F}" destId="{DD4BB8D9-F05A-4D70-B97E-76A25DFEADC2}" srcOrd="1" destOrd="0" presId="urn:microsoft.com/office/officeart/2018/2/layout/IconLabelList"/>
    <dgm:cxn modelId="{19BD6C9C-CA9F-41E7-8BD5-0229D841AD6E}" type="presParOf" srcId="{5C82750F-75DC-45A2-898F-86416260BD8F}" destId="{2D897258-826C-4153-8871-8D46B4159A09}" srcOrd="2" destOrd="0" presId="urn:microsoft.com/office/officeart/2018/2/layout/IconLabelList"/>
    <dgm:cxn modelId="{77C8DCD1-64E7-412E-809B-A4D089977168}" type="presParOf" srcId="{818DD722-32A1-4B88-BE2A-5CEE33ABF979}" destId="{89E12DC5-E8CB-40AC-B9DF-23FE73882105}" srcOrd="3" destOrd="0" presId="urn:microsoft.com/office/officeart/2018/2/layout/IconLabelList"/>
    <dgm:cxn modelId="{E5534B3C-5A1D-4D1A-B450-67A0D474EF73}" type="presParOf" srcId="{818DD722-32A1-4B88-BE2A-5CEE33ABF979}" destId="{2A2D05C3-6904-4C86-9346-DEBC7FEF859B}" srcOrd="4" destOrd="0" presId="urn:microsoft.com/office/officeart/2018/2/layout/IconLabelList"/>
    <dgm:cxn modelId="{61FC8753-2580-4BD8-8BE8-AF8C7AB74B4F}" type="presParOf" srcId="{2A2D05C3-6904-4C86-9346-DEBC7FEF859B}" destId="{202C14B3-1EB9-4FBD-BEA0-0DFA50208166}" srcOrd="0" destOrd="0" presId="urn:microsoft.com/office/officeart/2018/2/layout/IconLabelList"/>
    <dgm:cxn modelId="{BFDFC7B9-8A66-4D70-A4F0-4A07960CC8D8}" type="presParOf" srcId="{2A2D05C3-6904-4C86-9346-DEBC7FEF859B}" destId="{51664675-44D3-42D3-9D95-ECE76D9FB242}" srcOrd="1" destOrd="0" presId="urn:microsoft.com/office/officeart/2018/2/layout/IconLabelList"/>
    <dgm:cxn modelId="{2ACCE88C-945A-4DC6-BB90-BEF9E3573304}" type="presParOf" srcId="{2A2D05C3-6904-4C86-9346-DEBC7FEF859B}" destId="{FE308383-B8EA-49D4-9225-0AFD65AB822F}" srcOrd="2" destOrd="0" presId="urn:microsoft.com/office/officeart/2018/2/layout/IconLabelList"/>
    <dgm:cxn modelId="{8BBA9143-0359-4F03-AED7-22B94F78EAFE}" type="presParOf" srcId="{818DD722-32A1-4B88-BE2A-5CEE33ABF979}" destId="{FAF22F41-9E9D-45BF-8EDA-AC7DE09A1686}" srcOrd="5" destOrd="0" presId="urn:microsoft.com/office/officeart/2018/2/layout/IconLabelList"/>
    <dgm:cxn modelId="{1588CE83-D63A-4FDE-B3A9-E267BF429E9A}" type="presParOf" srcId="{818DD722-32A1-4B88-BE2A-5CEE33ABF979}" destId="{E6793314-E0DA-4FBB-B3F6-DDB8A35FE164}" srcOrd="6" destOrd="0" presId="urn:microsoft.com/office/officeart/2018/2/layout/IconLabelList"/>
    <dgm:cxn modelId="{B5C9EA22-4B26-4541-9C23-50035FF3DD8F}" type="presParOf" srcId="{E6793314-E0DA-4FBB-B3F6-DDB8A35FE164}" destId="{6A6F335A-13F9-4C4A-98A3-1B810099F51B}" srcOrd="0" destOrd="0" presId="urn:microsoft.com/office/officeart/2018/2/layout/IconLabelList"/>
    <dgm:cxn modelId="{26995093-E172-4CAE-B650-961E2063A198}" type="presParOf" srcId="{E6793314-E0DA-4FBB-B3F6-DDB8A35FE164}" destId="{A074E725-A498-44AC-A02C-12A0A159BD64}" srcOrd="1" destOrd="0" presId="urn:microsoft.com/office/officeart/2018/2/layout/IconLabelList"/>
    <dgm:cxn modelId="{6DB4589F-CBC8-46E8-91A4-DD37AC598D72}" type="presParOf" srcId="{E6793314-E0DA-4FBB-B3F6-DDB8A35FE164}" destId="{DF435C84-BB5E-47D3-8B53-B304009C36C1}" srcOrd="2" destOrd="0" presId="urn:microsoft.com/office/officeart/2018/2/layout/IconLabelList"/>
    <dgm:cxn modelId="{79DD69B5-BB70-4F05-905C-3A08BC3CFA93}" type="presParOf" srcId="{818DD722-32A1-4B88-BE2A-5CEE33ABF979}" destId="{60AE1300-D2B8-4EA5-8ABA-97C2092D4424}" srcOrd="7" destOrd="0" presId="urn:microsoft.com/office/officeart/2018/2/layout/IconLabelList"/>
    <dgm:cxn modelId="{582EC96C-1AA5-40AB-992F-ECC4656BBA43}" type="presParOf" srcId="{818DD722-32A1-4B88-BE2A-5CEE33ABF979}" destId="{CC9F4A4C-2DF2-4CA8-83B3-B18320B97F15}" srcOrd="8" destOrd="0" presId="urn:microsoft.com/office/officeart/2018/2/layout/IconLabelList"/>
    <dgm:cxn modelId="{F2022A0C-FDAC-4FD3-8FFC-48A1B213D8DC}" type="presParOf" srcId="{CC9F4A4C-2DF2-4CA8-83B3-B18320B97F15}" destId="{9B049B6A-E433-4A67-83CA-0D45109A145F}" srcOrd="0" destOrd="0" presId="urn:microsoft.com/office/officeart/2018/2/layout/IconLabelList"/>
    <dgm:cxn modelId="{D8F413A7-1DC1-4280-960A-C93C21A949D1}" type="presParOf" srcId="{CC9F4A4C-2DF2-4CA8-83B3-B18320B97F15}" destId="{C829DDD8-B517-4D48-ACE4-B191CE75001D}" srcOrd="1" destOrd="0" presId="urn:microsoft.com/office/officeart/2018/2/layout/IconLabelList"/>
    <dgm:cxn modelId="{658EC766-59B9-4F62-8D12-CBFC7B90BC93}" type="presParOf" srcId="{CC9F4A4C-2DF2-4CA8-83B3-B18320B97F15}" destId="{5E19018A-FF3B-4E30-84BC-D46D059BE9C3}"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0098B42-5630-4BC1-8E65-0983E6DB2D44}"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05A56A3F-68A8-43C4-BFCC-F637DB8F0D41}">
      <dgm:prSet custT="1"/>
      <dgm:spPr>
        <a:ln>
          <a:solidFill>
            <a:schemeClr val="tx1"/>
          </a:solidFill>
        </a:ln>
      </dgm:spPr>
      <dgm:t>
        <a:bodyPr/>
        <a:lstStyle/>
        <a:p>
          <a:pPr>
            <a:lnSpc>
              <a:spcPct val="100000"/>
            </a:lnSpc>
          </a:pPr>
          <a:r>
            <a:rPr lang="en-GB" sz="2400">
              <a:latin typeface="Verdana" panose="020B0604030504040204" pitchFamily="34" charset="0"/>
              <a:ea typeface="Verdana" panose="020B0604030504040204" pitchFamily="34" charset="0"/>
              <a:cs typeface="Verdana" panose="020B0604030504040204" pitchFamily="34" charset="0"/>
            </a:rPr>
            <a:t>Contact charity again if you have not heard anything</a:t>
          </a:r>
          <a:endParaRPr lang="en-US" sz="2400">
            <a:latin typeface="Verdana" panose="020B0604030504040204" pitchFamily="34" charset="0"/>
            <a:ea typeface="Verdana" panose="020B0604030504040204" pitchFamily="34" charset="0"/>
            <a:cs typeface="Verdana" panose="020B0604030504040204" pitchFamily="34" charset="0"/>
          </a:endParaRPr>
        </a:p>
      </dgm:t>
    </dgm:pt>
    <dgm:pt modelId="{2E0F9F44-12B7-4026-B752-5A2798A11755}" type="parTrans" cxnId="{1C8175A5-5BD1-4A3E-932B-A73F2BFFCE5F}">
      <dgm:prSet/>
      <dgm:spPr/>
      <dgm:t>
        <a:bodyPr/>
        <a:lstStyle/>
        <a:p>
          <a:endParaRPr lang="en-US"/>
        </a:p>
      </dgm:t>
    </dgm:pt>
    <dgm:pt modelId="{BBAD8F39-61BC-461F-90F4-8971A6820ACD}" type="sibTrans" cxnId="{1C8175A5-5BD1-4A3E-932B-A73F2BFFCE5F}">
      <dgm:prSet/>
      <dgm:spPr/>
      <dgm:t>
        <a:bodyPr/>
        <a:lstStyle/>
        <a:p>
          <a:endParaRPr lang="en-US"/>
        </a:p>
      </dgm:t>
    </dgm:pt>
    <dgm:pt modelId="{FD36937D-38A0-48F7-B601-290FB433A818}">
      <dgm:prSet custT="1"/>
      <dgm:spPr>
        <a:ln>
          <a:solidFill>
            <a:schemeClr val="tx1"/>
          </a:solidFill>
        </a:ln>
      </dgm:spPr>
      <dgm:t>
        <a:bodyPr/>
        <a:lstStyle/>
        <a:p>
          <a:pPr>
            <a:lnSpc>
              <a:spcPct val="100000"/>
            </a:lnSpc>
          </a:pPr>
          <a:r>
            <a:rPr lang="en-GB" sz="2400" dirty="0">
              <a:latin typeface="Verdana" panose="020B0604030504040204" pitchFamily="34" charset="0"/>
              <a:ea typeface="Verdana" panose="020B0604030504040204" pitchFamily="34" charset="0"/>
              <a:cs typeface="Verdana" panose="020B0604030504040204" pitchFamily="34" charset="0"/>
            </a:rPr>
            <a:t>Begin to prepare your presentation</a:t>
          </a:r>
          <a:endParaRPr lang="en-US" sz="2400" dirty="0">
            <a:latin typeface="Verdana" panose="020B0604030504040204" pitchFamily="34" charset="0"/>
            <a:ea typeface="Verdana" panose="020B0604030504040204" pitchFamily="34" charset="0"/>
            <a:cs typeface="Verdana" panose="020B0604030504040204" pitchFamily="34" charset="0"/>
          </a:endParaRPr>
        </a:p>
      </dgm:t>
    </dgm:pt>
    <dgm:pt modelId="{5DE157E4-E505-4808-AF73-45EC7DFE7816}" type="parTrans" cxnId="{1DAAE277-A42A-4110-9152-F16B07A9E3C3}">
      <dgm:prSet/>
      <dgm:spPr/>
      <dgm:t>
        <a:bodyPr/>
        <a:lstStyle/>
        <a:p>
          <a:endParaRPr lang="en-US"/>
        </a:p>
      </dgm:t>
    </dgm:pt>
    <dgm:pt modelId="{9ED401C3-D5C9-479E-A1BD-12290CD986C7}" type="sibTrans" cxnId="{1DAAE277-A42A-4110-9152-F16B07A9E3C3}">
      <dgm:prSet/>
      <dgm:spPr/>
      <dgm:t>
        <a:bodyPr/>
        <a:lstStyle/>
        <a:p>
          <a:endParaRPr lang="en-US"/>
        </a:p>
      </dgm:t>
    </dgm:pt>
    <dgm:pt modelId="{B1659CA1-7139-4775-85CF-B783455B9AD1}">
      <dgm:prSet custT="1"/>
      <dgm:spPr>
        <a:ln>
          <a:solidFill>
            <a:schemeClr val="tx1"/>
          </a:solidFill>
        </a:ln>
      </dgm:spPr>
      <dgm:t>
        <a:bodyPr/>
        <a:lstStyle/>
        <a:p>
          <a:pPr>
            <a:lnSpc>
              <a:spcPct val="100000"/>
            </a:lnSpc>
          </a:pPr>
          <a:r>
            <a:rPr lang="en-GB" sz="2400" dirty="0">
              <a:latin typeface="Verdana" panose="020B0604030504040204" pitchFamily="34" charset="0"/>
              <a:ea typeface="Verdana" panose="020B0604030504040204" pitchFamily="34" charset="0"/>
              <a:cs typeface="Verdana" panose="020B0604030504040204" pitchFamily="34" charset="0"/>
            </a:rPr>
            <a:t>Organise who will say what in the presentation</a:t>
          </a:r>
          <a:endParaRPr lang="en-US" sz="2400" dirty="0">
            <a:latin typeface="Verdana" panose="020B0604030504040204" pitchFamily="34" charset="0"/>
            <a:ea typeface="Verdana" panose="020B0604030504040204" pitchFamily="34" charset="0"/>
            <a:cs typeface="Verdana" panose="020B0604030504040204" pitchFamily="34" charset="0"/>
          </a:endParaRPr>
        </a:p>
      </dgm:t>
    </dgm:pt>
    <dgm:pt modelId="{D2725A03-1537-405B-A9E5-4ABC6CA63DB4}" type="parTrans" cxnId="{3756E6DB-4AAB-44F9-8273-D8AB4334CD9F}">
      <dgm:prSet/>
      <dgm:spPr/>
      <dgm:t>
        <a:bodyPr/>
        <a:lstStyle/>
        <a:p>
          <a:endParaRPr lang="en-US"/>
        </a:p>
      </dgm:t>
    </dgm:pt>
    <dgm:pt modelId="{1661AC57-D1F4-4B8C-8D70-C332405544ED}" type="sibTrans" cxnId="{3756E6DB-4AAB-44F9-8273-D8AB4334CD9F}">
      <dgm:prSet/>
      <dgm:spPr/>
      <dgm:t>
        <a:bodyPr/>
        <a:lstStyle/>
        <a:p>
          <a:endParaRPr lang="en-US"/>
        </a:p>
      </dgm:t>
    </dgm:pt>
    <dgm:pt modelId="{E6004F58-98B5-41C3-AE94-23768CF96244}">
      <dgm:prSet custT="1"/>
      <dgm:spPr>
        <a:ln>
          <a:solidFill>
            <a:schemeClr val="tx1"/>
          </a:solidFill>
        </a:ln>
      </dgm:spPr>
      <dgm:t>
        <a:bodyPr/>
        <a:lstStyle/>
        <a:p>
          <a:pPr>
            <a:lnSpc>
              <a:spcPct val="100000"/>
            </a:lnSpc>
          </a:pPr>
          <a:r>
            <a:rPr lang="en-GB" sz="2200" dirty="0">
              <a:latin typeface="Verdana" panose="020B0604030504040204" pitchFamily="34" charset="0"/>
              <a:ea typeface="Verdana" panose="020B0604030504040204" pitchFamily="34" charset="0"/>
              <a:cs typeface="Verdana" panose="020B0604030504040204" pitchFamily="34" charset="0"/>
            </a:rPr>
            <a:t>Rehearse presentation</a:t>
          </a:r>
          <a:endParaRPr lang="en-US" sz="2200" dirty="0">
            <a:latin typeface="Verdana" panose="020B0604030504040204" pitchFamily="34" charset="0"/>
            <a:ea typeface="Verdana" panose="020B0604030504040204" pitchFamily="34" charset="0"/>
            <a:cs typeface="Verdana" panose="020B0604030504040204" pitchFamily="34" charset="0"/>
          </a:endParaRPr>
        </a:p>
      </dgm:t>
    </dgm:pt>
    <dgm:pt modelId="{4978C6E6-5CA3-4629-9A60-100C322EADE8}" type="parTrans" cxnId="{0C9FD68B-07D3-4514-AD76-52C9FD760316}">
      <dgm:prSet/>
      <dgm:spPr/>
      <dgm:t>
        <a:bodyPr/>
        <a:lstStyle/>
        <a:p>
          <a:endParaRPr lang="en-US"/>
        </a:p>
      </dgm:t>
    </dgm:pt>
    <dgm:pt modelId="{E0B42365-18FF-468A-A25A-D6BD6CEECBE8}" type="sibTrans" cxnId="{0C9FD68B-07D3-4514-AD76-52C9FD760316}">
      <dgm:prSet/>
      <dgm:spPr/>
      <dgm:t>
        <a:bodyPr/>
        <a:lstStyle/>
        <a:p>
          <a:endParaRPr lang="en-US"/>
        </a:p>
      </dgm:t>
    </dgm:pt>
    <dgm:pt modelId="{CD16356B-D026-4045-B91B-4A7CD2B2E2AC}">
      <dgm:prSet/>
      <dgm:spPr>
        <a:ln>
          <a:solidFill>
            <a:schemeClr val="tx1"/>
          </a:solidFill>
        </a:ln>
      </dgm:spPr>
      <dgm:t>
        <a:bodyPr/>
        <a:lstStyle/>
        <a:p>
          <a:pPr>
            <a:lnSpc>
              <a:spcPct val="100000"/>
            </a:lnSpc>
          </a:pPr>
          <a:r>
            <a:rPr lang="en-GB" dirty="0"/>
            <a:t>Sign up to a time slot for your presentation on Friday</a:t>
          </a:r>
        </a:p>
      </dgm:t>
    </dgm:pt>
    <dgm:pt modelId="{A0531F33-F78E-654C-B9ED-92405E059EA3}" type="parTrans" cxnId="{1C94950C-7486-5A45-8943-502B541AF28C}">
      <dgm:prSet/>
      <dgm:spPr/>
      <dgm:t>
        <a:bodyPr/>
        <a:lstStyle/>
        <a:p>
          <a:endParaRPr lang="en-GB"/>
        </a:p>
      </dgm:t>
    </dgm:pt>
    <dgm:pt modelId="{277781A9-39D5-4A4D-9296-845DDFABB85F}" type="sibTrans" cxnId="{1C94950C-7486-5A45-8943-502B541AF28C}">
      <dgm:prSet/>
      <dgm:spPr/>
      <dgm:t>
        <a:bodyPr/>
        <a:lstStyle/>
        <a:p>
          <a:endParaRPr lang="en-GB"/>
        </a:p>
      </dgm:t>
    </dgm:pt>
    <dgm:pt modelId="{818DD722-32A1-4B88-BE2A-5CEE33ABF979}" type="pres">
      <dgm:prSet presAssocID="{E0098B42-5630-4BC1-8E65-0983E6DB2D44}" presName="root" presStyleCnt="0">
        <dgm:presLayoutVars>
          <dgm:dir/>
          <dgm:resizeHandles val="exact"/>
        </dgm:presLayoutVars>
      </dgm:prSet>
      <dgm:spPr/>
    </dgm:pt>
    <dgm:pt modelId="{3984848C-E1FD-455C-A24D-2B42FE03B4D4}" type="pres">
      <dgm:prSet presAssocID="{05A56A3F-68A8-43C4-BFCC-F637DB8F0D41}" presName="compNode" presStyleCnt="0"/>
      <dgm:spPr/>
    </dgm:pt>
    <dgm:pt modelId="{E96EDEFE-4839-47F3-A8A9-CF2CB26874AF}" type="pres">
      <dgm:prSet presAssocID="{05A56A3F-68A8-43C4-BFCC-F637DB8F0D41}"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Receiver"/>
        </a:ext>
      </dgm:extLst>
    </dgm:pt>
    <dgm:pt modelId="{98DA88FD-58B9-4F9D-9F16-328A55F798F4}" type="pres">
      <dgm:prSet presAssocID="{05A56A3F-68A8-43C4-BFCC-F637DB8F0D41}" presName="spaceRect" presStyleCnt="0"/>
      <dgm:spPr/>
    </dgm:pt>
    <dgm:pt modelId="{E98E8D6B-B6B4-42EA-9EAD-D697B285756D}" type="pres">
      <dgm:prSet presAssocID="{05A56A3F-68A8-43C4-BFCC-F637DB8F0D41}" presName="textRect" presStyleLbl="revTx" presStyleIdx="0" presStyleCnt="5" custScaleX="100000" custScaleY="112962" custLinFactNeighborX="-687" custLinFactNeighborY="-6041">
        <dgm:presLayoutVars>
          <dgm:chMax val="1"/>
          <dgm:chPref val="1"/>
        </dgm:presLayoutVars>
      </dgm:prSet>
      <dgm:spPr/>
    </dgm:pt>
    <dgm:pt modelId="{369B2979-3E1B-4260-9A1C-4FEFF6F22477}" type="pres">
      <dgm:prSet presAssocID="{BBAD8F39-61BC-461F-90F4-8971A6820ACD}" presName="sibTrans" presStyleCnt="0"/>
      <dgm:spPr/>
    </dgm:pt>
    <dgm:pt modelId="{5C82750F-75DC-45A2-898F-86416260BD8F}" type="pres">
      <dgm:prSet presAssocID="{FD36937D-38A0-48F7-B601-290FB433A818}" presName="compNode" presStyleCnt="0"/>
      <dgm:spPr/>
    </dgm:pt>
    <dgm:pt modelId="{837B7723-33A2-401D-9F38-890BCE625E0D}" type="pres">
      <dgm:prSet presAssocID="{FD36937D-38A0-48F7-B601-290FB433A818}"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jector screen"/>
        </a:ext>
      </dgm:extLst>
    </dgm:pt>
    <dgm:pt modelId="{DD4BB8D9-F05A-4D70-B97E-76A25DFEADC2}" type="pres">
      <dgm:prSet presAssocID="{FD36937D-38A0-48F7-B601-290FB433A818}" presName="spaceRect" presStyleCnt="0"/>
      <dgm:spPr/>
    </dgm:pt>
    <dgm:pt modelId="{2D897258-826C-4153-8871-8D46B4159A09}" type="pres">
      <dgm:prSet presAssocID="{FD36937D-38A0-48F7-B601-290FB433A818}" presName="textRect" presStyleLbl="revTx" presStyleIdx="1" presStyleCnt="5" custScaleX="118307" custLinFactNeighborX="-687" custLinFactNeighborY="-10435">
        <dgm:presLayoutVars>
          <dgm:chMax val="1"/>
          <dgm:chPref val="1"/>
        </dgm:presLayoutVars>
      </dgm:prSet>
      <dgm:spPr/>
    </dgm:pt>
    <dgm:pt modelId="{89E12DC5-E8CB-40AC-B9DF-23FE73882105}" type="pres">
      <dgm:prSet presAssocID="{9ED401C3-D5C9-479E-A1BD-12290CD986C7}" presName="sibTrans" presStyleCnt="0"/>
      <dgm:spPr/>
    </dgm:pt>
    <dgm:pt modelId="{2A2D05C3-6904-4C86-9346-DEBC7FEF859B}" type="pres">
      <dgm:prSet presAssocID="{B1659CA1-7139-4775-85CF-B783455B9AD1}" presName="compNode" presStyleCnt="0"/>
      <dgm:spPr/>
    </dgm:pt>
    <dgm:pt modelId="{202C14B3-1EB9-4FBD-BEA0-0DFA50208166}" type="pres">
      <dgm:prSet presAssocID="{B1659CA1-7139-4775-85CF-B783455B9AD1}" presName="iconRect" presStyleLbl="node1" presStyleIdx="2" presStyleCnt="5"/>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Chat bubble with solid fill"/>
        </a:ext>
      </dgm:extLst>
    </dgm:pt>
    <dgm:pt modelId="{51664675-44D3-42D3-9D95-ECE76D9FB242}" type="pres">
      <dgm:prSet presAssocID="{B1659CA1-7139-4775-85CF-B783455B9AD1}" presName="spaceRect" presStyleCnt="0"/>
      <dgm:spPr/>
    </dgm:pt>
    <dgm:pt modelId="{FE308383-B8EA-49D4-9225-0AFD65AB822F}" type="pres">
      <dgm:prSet presAssocID="{B1659CA1-7139-4775-85CF-B783455B9AD1}" presName="textRect" presStyleLbl="revTx" presStyleIdx="2" presStyleCnt="5" custScaleX="121320" custLinFactNeighborX="-2714" custLinFactNeighborY="-9885">
        <dgm:presLayoutVars>
          <dgm:chMax val="1"/>
          <dgm:chPref val="1"/>
        </dgm:presLayoutVars>
      </dgm:prSet>
      <dgm:spPr/>
    </dgm:pt>
    <dgm:pt modelId="{FAF22F41-9E9D-45BF-8EDA-AC7DE09A1686}" type="pres">
      <dgm:prSet presAssocID="{1661AC57-D1F4-4B8C-8D70-C332405544ED}" presName="sibTrans" presStyleCnt="0"/>
      <dgm:spPr/>
    </dgm:pt>
    <dgm:pt modelId="{E6793314-E0DA-4FBB-B3F6-DDB8A35FE164}" type="pres">
      <dgm:prSet presAssocID="{E6004F58-98B5-41C3-AE94-23768CF96244}" presName="compNode" presStyleCnt="0"/>
      <dgm:spPr/>
    </dgm:pt>
    <dgm:pt modelId="{6A6F335A-13F9-4C4A-98A3-1B810099F51B}" type="pres">
      <dgm:prSet presAssocID="{E6004F58-98B5-41C3-AE94-23768CF96244}"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eacher"/>
        </a:ext>
      </dgm:extLst>
    </dgm:pt>
    <dgm:pt modelId="{A074E725-A498-44AC-A02C-12A0A159BD64}" type="pres">
      <dgm:prSet presAssocID="{E6004F58-98B5-41C3-AE94-23768CF96244}" presName="spaceRect" presStyleCnt="0"/>
      <dgm:spPr/>
    </dgm:pt>
    <dgm:pt modelId="{DF435C84-BB5E-47D3-8B53-B304009C36C1}" type="pres">
      <dgm:prSet presAssocID="{E6004F58-98B5-41C3-AE94-23768CF96244}" presName="textRect" presStyleLbl="revTx" presStyleIdx="3" presStyleCnt="5" custScaleX="111340" custLinFactNeighborX="-687" custLinFactNeighborY="-10435">
        <dgm:presLayoutVars>
          <dgm:chMax val="1"/>
          <dgm:chPref val="1"/>
        </dgm:presLayoutVars>
      </dgm:prSet>
      <dgm:spPr/>
    </dgm:pt>
    <dgm:pt modelId="{A5724B6C-39EC-9548-B179-C2B83CC1F62D}" type="pres">
      <dgm:prSet presAssocID="{E0B42365-18FF-468A-A25A-D6BD6CEECBE8}" presName="sibTrans" presStyleCnt="0"/>
      <dgm:spPr/>
    </dgm:pt>
    <dgm:pt modelId="{B26A3943-7D89-E94D-860F-9E8019BA616C}" type="pres">
      <dgm:prSet presAssocID="{CD16356B-D026-4045-B91B-4A7CD2B2E2AC}" presName="compNode" presStyleCnt="0"/>
      <dgm:spPr/>
    </dgm:pt>
    <dgm:pt modelId="{BFC55E63-4FF2-AC47-B40E-CD9E9167A73F}" type="pres">
      <dgm:prSet presAssocID="{CD16356B-D026-4045-B91B-4A7CD2B2E2AC}" presName="iconRect" presStyleLbl="node1" presStyleIdx="4" presStyleCnt="5"/>
      <dgm:spPr>
        <a:blipFill>
          <a:blip xmlns:r="http://schemas.openxmlformats.org/officeDocument/2006/relationships">
            <a:extLs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Clock with solid fill"/>
        </a:ext>
      </dgm:extLst>
    </dgm:pt>
    <dgm:pt modelId="{BCC20D82-0605-5746-9692-3D6003921577}" type="pres">
      <dgm:prSet presAssocID="{CD16356B-D026-4045-B91B-4A7CD2B2E2AC}" presName="spaceRect" presStyleCnt="0"/>
      <dgm:spPr/>
    </dgm:pt>
    <dgm:pt modelId="{0EF36AEF-7FAE-E34E-A36B-370F30625E9F}" type="pres">
      <dgm:prSet presAssocID="{CD16356B-D026-4045-B91B-4A7CD2B2E2AC}" presName="textRect" presStyleLbl="revTx" presStyleIdx="4" presStyleCnt="5" custLinFactNeighborX="-687" custLinFactNeighborY="-12631">
        <dgm:presLayoutVars>
          <dgm:chMax val="1"/>
          <dgm:chPref val="1"/>
        </dgm:presLayoutVars>
      </dgm:prSet>
      <dgm:spPr/>
    </dgm:pt>
  </dgm:ptLst>
  <dgm:cxnLst>
    <dgm:cxn modelId="{1C94950C-7486-5A45-8943-502B541AF28C}" srcId="{E0098B42-5630-4BC1-8E65-0983E6DB2D44}" destId="{CD16356B-D026-4045-B91B-4A7CD2B2E2AC}" srcOrd="4" destOrd="0" parTransId="{A0531F33-F78E-654C-B9ED-92405E059EA3}" sibTransId="{277781A9-39D5-4A4D-9296-845DDFABB85F}"/>
    <dgm:cxn modelId="{1DAAE277-A42A-4110-9152-F16B07A9E3C3}" srcId="{E0098B42-5630-4BC1-8E65-0983E6DB2D44}" destId="{FD36937D-38A0-48F7-B601-290FB433A818}" srcOrd="1" destOrd="0" parTransId="{5DE157E4-E505-4808-AF73-45EC7DFE7816}" sibTransId="{9ED401C3-D5C9-479E-A1BD-12290CD986C7}"/>
    <dgm:cxn modelId="{C4814486-A086-44F3-AD35-82AB541DD92C}" type="presOf" srcId="{B1659CA1-7139-4775-85CF-B783455B9AD1}" destId="{FE308383-B8EA-49D4-9225-0AFD65AB822F}" srcOrd="0" destOrd="0" presId="urn:microsoft.com/office/officeart/2018/2/layout/IconLabelList"/>
    <dgm:cxn modelId="{0C9FD68B-07D3-4514-AD76-52C9FD760316}" srcId="{E0098B42-5630-4BC1-8E65-0983E6DB2D44}" destId="{E6004F58-98B5-41C3-AE94-23768CF96244}" srcOrd="3" destOrd="0" parTransId="{4978C6E6-5CA3-4629-9A60-100C322EADE8}" sibTransId="{E0B42365-18FF-468A-A25A-D6BD6CEECBE8}"/>
    <dgm:cxn modelId="{1C8175A5-5BD1-4A3E-932B-A73F2BFFCE5F}" srcId="{E0098B42-5630-4BC1-8E65-0983E6DB2D44}" destId="{05A56A3F-68A8-43C4-BFCC-F637DB8F0D41}" srcOrd="0" destOrd="0" parTransId="{2E0F9F44-12B7-4026-B752-5A2798A11755}" sibTransId="{BBAD8F39-61BC-461F-90F4-8971A6820ACD}"/>
    <dgm:cxn modelId="{244654C8-48B7-4792-8BAF-56CA478314DF}" type="presOf" srcId="{FD36937D-38A0-48F7-B601-290FB433A818}" destId="{2D897258-826C-4153-8871-8D46B4159A09}" srcOrd="0" destOrd="0" presId="urn:microsoft.com/office/officeart/2018/2/layout/IconLabelList"/>
    <dgm:cxn modelId="{C6C083D6-74DC-4EA4-9CB3-A090E65490A9}" type="presOf" srcId="{E0098B42-5630-4BC1-8E65-0983E6DB2D44}" destId="{818DD722-32A1-4B88-BE2A-5CEE33ABF979}" srcOrd="0" destOrd="0" presId="urn:microsoft.com/office/officeart/2018/2/layout/IconLabelList"/>
    <dgm:cxn modelId="{53B8D1DA-8C8E-4959-AA2C-6664598C5A50}" type="presOf" srcId="{E6004F58-98B5-41C3-AE94-23768CF96244}" destId="{DF435C84-BB5E-47D3-8B53-B304009C36C1}" srcOrd="0" destOrd="0" presId="urn:microsoft.com/office/officeart/2018/2/layout/IconLabelList"/>
    <dgm:cxn modelId="{3756E6DB-4AAB-44F9-8273-D8AB4334CD9F}" srcId="{E0098B42-5630-4BC1-8E65-0983E6DB2D44}" destId="{B1659CA1-7139-4775-85CF-B783455B9AD1}" srcOrd="2" destOrd="0" parTransId="{D2725A03-1537-405B-A9E5-4ABC6CA63DB4}" sibTransId="{1661AC57-D1F4-4B8C-8D70-C332405544ED}"/>
    <dgm:cxn modelId="{9495D8F4-3BBA-7241-9B35-E697E6083085}" type="presOf" srcId="{CD16356B-D026-4045-B91B-4A7CD2B2E2AC}" destId="{0EF36AEF-7FAE-E34E-A36B-370F30625E9F}" srcOrd="0" destOrd="0" presId="urn:microsoft.com/office/officeart/2018/2/layout/IconLabelList"/>
    <dgm:cxn modelId="{F06FEDFD-4025-4C26-800B-D920337BBC56}" type="presOf" srcId="{05A56A3F-68A8-43C4-BFCC-F637DB8F0D41}" destId="{E98E8D6B-B6B4-42EA-9EAD-D697B285756D}" srcOrd="0" destOrd="0" presId="urn:microsoft.com/office/officeart/2018/2/layout/IconLabelList"/>
    <dgm:cxn modelId="{70236089-3D9E-4B99-802A-BE80E59C87E0}" type="presParOf" srcId="{818DD722-32A1-4B88-BE2A-5CEE33ABF979}" destId="{3984848C-E1FD-455C-A24D-2B42FE03B4D4}" srcOrd="0" destOrd="0" presId="urn:microsoft.com/office/officeart/2018/2/layout/IconLabelList"/>
    <dgm:cxn modelId="{FF7999D5-CF29-40D8-ADD6-EDCB653BEEA3}" type="presParOf" srcId="{3984848C-E1FD-455C-A24D-2B42FE03B4D4}" destId="{E96EDEFE-4839-47F3-A8A9-CF2CB26874AF}" srcOrd="0" destOrd="0" presId="urn:microsoft.com/office/officeart/2018/2/layout/IconLabelList"/>
    <dgm:cxn modelId="{53766562-4B89-42F1-B693-8DBDF26DE1E3}" type="presParOf" srcId="{3984848C-E1FD-455C-A24D-2B42FE03B4D4}" destId="{98DA88FD-58B9-4F9D-9F16-328A55F798F4}" srcOrd="1" destOrd="0" presId="urn:microsoft.com/office/officeart/2018/2/layout/IconLabelList"/>
    <dgm:cxn modelId="{55B379A9-B563-4983-9224-216145C8EA9C}" type="presParOf" srcId="{3984848C-E1FD-455C-A24D-2B42FE03B4D4}" destId="{E98E8D6B-B6B4-42EA-9EAD-D697B285756D}" srcOrd="2" destOrd="0" presId="urn:microsoft.com/office/officeart/2018/2/layout/IconLabelList"/>
    <dgm:cxn modelId="{68BD6973-1738-405A-9500-1B009E948E59}" type="presParOf" srcId="{818DD722-32A1-4B88-BE2A-5CEE33ABF979}" destId="{369B2979-3E1B-4260-9A1C-4FEFF6F22477}" srcOrd="1" destOrd="0" presId="urn:microsoft.com/office/officeart/2018/2/layout/IconLabelList"/>
    <dgm:cxn modelId="{F98886CC-D160-4DA6-8841-F3EF534570BC}" type="presParOf" srcId="{818DD722-32A1-4B88-BE2A-5CEE33ABF979}" destId="{5C82750F-75DC-45A2-898F-86416260BD8F}" srcOrd="2" destOrd="0" presId="urn:microsoft.com/office/officeart/2018/2/layout/IconLabelList"/>
    <dgm:cxn modelId="{63272929-7B87-4142-8123-37264582E574}" type="presParOf" srcId="{5C82750F-75DC-45A2-898F-86416260BD8F}" destId="{837B7723-33A2-401D-9F38-890BCE625E0D}" srcOrd="0" destOrd="0" presId="urn:microsoft.com/office/officeart/2018/2/layout/IconLabelList"/>
    <dgm:cxn modelId="{7DEBE740-1DFD-417C-B375-CD4F900AFCD9}" type="presParOf" srcId="{5C82750F-75DC-45A2-898F-86416260BD8F}" destId="{DD4BB8D9-F05A-4D70-B97E-76A25DFEADC2}" srcOrd="1" destOrd="0" presId="urn:microsoft.com/office/officeart/2018/2/layout/IconLabelList"/>
    <dgm:cxn modelId="{19BD6C9C-CA9F-41E7-8BD5-0229D841AD6E}" type="presParOf" srcId="{5C82750F-75DC-45A2-898F-86416260BD8F}" destId="{2D897258-826C-4153-8871-8D46B4159A09}" srcOrd="2" destOrd="0" presId="urn:microsoft.com/office/officeart/2018/2/layout/IconLabelList"/>
    <dgm:cxn modelId="{77C8DCD1-64E7-412E-809B-A4D089977168}" type="presParOf" srcId="{818DD722-32A1-4B88-BE2A-5CEE33ABF979}" destId="{89E12DC5-E8CB-40AC-B9DF-23FE73882105}" srcOrd="3" destOrd="0" presId="urn:microsoft.com/office/officeart/2018/2/layout/IconLabelList"/>
    <dgm:cxn modelId="{E5534B3C-5A1D-4D1A-B450-67A0D474EF73}" type="presParOf" srcId="{818DD722-32A1-4B88-BE2A-5CEE33ABF979}" destId="{2A2D05C3-6904-4C86-9346-DEBC7FEF859B}" srcOrd="4" destOrd="0" presId="urn:microsoft.com/office/officeart/2018/2/layout/IconLabelList"/>
    <dgm:cxn modelId="{61FC8753-2580-4BD8-8BE8-AF8C7AB74B4F}" type="presParOf" srcId="{2A2D05C3-6904-4C86-9346-DEBC7FEF859B}" destId="{202C14B3-1EB9-4FBD-BEA0-0DFA50208166}" srcOrd="0" destOrd="0" presId="urn:microsoft.com/office/officeart/2018/2/layout/IconLabelList"/>
    <dgm:cxn modelId="{BFDFC7B9-8A66-4D70-A4F0-4A07960CC8D8}" type="presParOf" srcId="{2A2D05C3-6904-4C86-9346-DEBC7FEF859B}" destId="{51664675-44D3-42D3-9D95-ECE76D9FB242}" srcOrd="1" destOrd="0" presId="urn:microsoft.com/office/officeart/2018/2/layout/IconLabelList"/>
    <dgm:cxn modelId="{2ACCE88C-945A-4DC6-BB90-BEF9E3573304}" type="presParOf" srcId="{2A2D05C3-6904-4C86-9346-DEBC7FEF859B}" destId="{FE308383-B8EA-49D4-9225-0AFD65AB822F}" srcOrd="2" destOrd="0" presId="urn:microsoft.com/office/officeart/2018/2/layout/IconLabelList"/>
    <dgm:cxn modelId="{8BBA9143-0359-4F03-AED7-22B94F78EAFE}" type="presParOf" srcId="{818DD722-32A1-4B88-BE2A-5CEE33ABF979}" destId="{FAF22F41-9E9D-45BF-8EDA-AC7DE09A1686}" srcOrd="5" destOrd="0" presId="urn:microsoft.com/office/officeart/2018/2/layout/IconLabelList"/>
    <dgm:cxn modelId="{1588CE83-D63A-4FDE-B3A9-E267BF429E9A}" type="presParOf" srcId="{818DD722-32A1-4B88-BE2A-5CEE33ABF979}" destId="{E6793314-E0DA-4FBB-B3F6-DDB8A35FE164}" srcOrd="6" destOrd="0" presId="urn:microsoft.com/office/officeart/2018/2/layout/IconLabelList"/>
    <dgm:cxn modelId="{B5C9EA22-4B26-4541-9C23-50035FF3DD8F}" type="presParOf" srcId="{E6793314-E0DA-4FBB-B3F6-DDB8A35FE164}" destId="{6A6F335A-13F9-4C4A-98A3-1B810099F51B}" srcOrd="0" destOrd="0" presId="urn:microsoft.com/office/officeart/2018/2/layout/IconLabelList"/>
    <dgm:cxn modelId="{26995093-E172-4CAE-B650-961E2063A198}" type="presParOf" srcId="{E6793314-E0DA-4FBB-B3F6-DDB8A35FE164}" destId="{A074E725-A498-44AC-A02C-12A0A159BD64}" srcOrd="1" destOrd="0" presId="urn:microsoft.com/office/officeart/2018/2/layout/IconLabelList"/>
    <dgm:cxn modelId="{6DB4589F-CBC8-46E8-91A4-DD37AC598D72}" type="presParOf" srcId="{E6793314-E0DA-4FBB-B3F6-DDB8A35FE164}" destId="{DF435C84-BB5E-47D3-8B53-B304009C36C1}" srcOrd="2" destOrd="0" presId="urn:microsoft.com/office/officeart/2018/2/layout/IconLabelList"/>
    <dgm:cxn modelId="{4CBC6529-F2A8-2845-8BA2-CC2531F98F35}" type="presParOf" srcId="{818DD722-32A1-4B88-BE2A-5CEE33ABF979}" destId="{A5724B6C-39EC-9548-B179-C2B83CC1F62D}" srcOrd="7" destOrd="0" presId="urn:microsoft.com/office/officeart/2018/2/layout/IconLabelList"/>
    <dgm:cxn modelId="{F68D8813-EB6E-3343-BF28-97BBC2A90938}" type="presParOf" srcId="{818DD722-32A1-4B88-BE2A-5CEE33ABF979}" destId="{B26A3943-7D89-E94D-860F-9E8019BA616C}" srcOrd="8" destOrd="0" presId="urn:microsoft.com/office/officeart/2018/2/layout/IconLabelList"/>
    <dgm:cxn modelId="{B886683E-8E1A-0C47-B214-40C7F6DC3A35}" type="presParOf" srcId="{B26A3943-7D89-E94D-860F-9E8019BA616C}" destId="{BFC55E63-4FF2-AC47-B40E-CD9E9167A73F}" srcOrd="0" destOrd="0" presId="urn:microsoft.com/office/officeart/2018/2/layout/IconLabelList"/>
    <dgm:cxn modelId="{DE852F53-DD9A-C84C-9C54-8852B6CDEF85}" type="presParOf" srcId="{B26A3943-7D89-E94D-860F-9E8019BA616C}" destId="{BCC20D82-0605-5746-9692-3D6003921577}" srcOrd="1" destOrd="0" presId="urn:microsoft.com/office/officeart/2018/2/layout/IconLabelList"/>
    <dgm:cxn modelId="{E372B882-FD0E-A54D-8660-DE93DC16DACF}" type="presParOf" srcId="{B26A3943-7D89-E94D-860F-9E8019BA616C}" destId="{0EF36AEF-7FAE-E34E-A36B-370F30625E9F}"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0098B42-5630-4BC1-8E65-0983E6DB2D44}"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05A56A3F-68A8-43C4-BFCC-F637DB8F0D41}">
      <dgm:prSet custT="1"/>
      <dgm:spPr>
        <a:ln>
          <a:solidFill>
            <a:schemeClr val="tx1"/>
          </a:solidFill>
        </a:ln>
      </dgm:spPr>
      <dgm:t>
        <a:bodyPr/>
        <a:lstStyle/>
        <a:p>
          <a:pPr>
            <a:lnSpc>
              <a:spcPct val="100000"/>
            </a:lnSpc>
          </a:pPr>
          <a:endParaRPr lang="en-GB" sz="2400" dirty="0">
            <a:latin typeface="Verdana" panose="020B0604030504040204" pitchFamily="34" charset="0"/>
            <a:ea typeface="Verdana" panose="020B0604030504040204" pitchFamily="34" charset="0"/>
            <a:cs typeface="Verdana" panose="020B0604030504040204" pitchFamily="34" charset="0"/>
          </a:endParaRPr>
        </a:p>
        <a:p>
          <a:pPr>
            <a:lnSpc>
              <a:spcPct val="100000"/>
            </a:lnSpc>
          </a:pPr>
          <a:r>
            <a:rPr lang="en-GB" sz="2400" dirty="0">
              <a:latin typeface="Verdana" panose="020B0604030504040204" pitchFamily="34" charset="0"/>
              <a:ea typeface="Verdana" panose="020B0604030504040204" pitchFamily="34" charset="0"/>
              <a:cs typeface="Verdana" panose="020B0604030504040204" pitchFamily="34" charset="0"/>
            </a:rPr>
            <a:t>Get organised / upload your presentation</a:t>
          </a:r>
          <a:endParaRPr lang="en-US" sz="2400" dirty="0">
            <a:latin typeface="Verdana" panose="020B0604030504040204" pitchFamily="34" charset="0"/>
            <a:ea typeface="Verdana" panose="020B0604030504040204" pitchFamily="34" charset="0"/>
            <a:cs typeface="Verdana" panose="020B0604030504040204" pitchFamily="34" charset="0"/>
          </a:endParaRPr>
        </a:p>
      </dgm:t>
    </dgm:pt>
    <dgm:pt modelId="{2E0F9F44-12B7-4026-B752-5A2798A11755}" type="parTrans" cxnId="{1C8175A5-5BD1-4A3E-932B-A73F2BFFCE5F}">
      <dgm:prSet/>
      <dgm:spPr/>
      <dgm:t>
        <a:bodyPr/>
        <a:lstStyle/>
        <a:p>
          <a:endParaRPr lang="en-US"/>
        </a:p>
      </dgm:t>
    </dgm:pt>
    <dgm:pt modelId="{BBAD8F39-61BC-461F-90F4-8971A6820ACD}" type="sibTrans" cxnId="{1C8175A5-5BD1-4A3E-932B-A73F2BFFCE5F}">
      <dgm:prSet/>
      <dgm:spPr/>
      <dgm:t>
        <a:bodyPr/>
        <a:lstStyle/>
        <a:p>
          <a:endParaRPr lang="en-US"/>
        </a:p>
      </dgm:t>
    </dgm:pt>
    <dgm:pt modelId="{FD36937D-38A0-48F7-B601-290FB433A818}">
      <dgm:prSet custT="1"/>
      <dgm:spPr>
        <a:ln>
          <a:solidFill>
            <a:schemeClr val="tx1"/>
          </a:solidFill>
        </a:ln>
      </dgm:spPr>
      <dgm:t>
        <a:bodyPr/>
        <a:lstStyle/>
        <a:p>
          <a:pPr>
            <a:lnSpc>
              <a:spcPct val="100000"/>
            </a:lnSpc>
          </a:pPr>
          <a:r>
            <a:rPr lang="en-GB" sz="2400" dirty="0">
              <a:latin typeface="Verdana" panose="020B0604030504040204" pitchFamily="34" charset="0"/>
              <a:ea typeface="Verdana" panose="020B0604030504040204" pitchFamily="34" charset="0"/>
              <a:cs typeface="Verdana" panose="020B0604030504040204" pitchFamily="34" charset="0"/>
            </a:rPr>
            <a:t>Presentations begin at 9:30am. Check your slot</a:t>
          </a:r>
          <a:endParaRPr lang="en-US" sz="2400" dirty="0">
            <a:latin typeface="Verdana" panose="020B0604030504040204" pitchFamily="34" charset="0"/>
            <a:ea typeface="Verdana" panose="020B0604030504040204" pitchFamily="34" charset="0"/>
            <a:cs typeface="Verdana" panose="020B0604030504040204" pitchFamily="34" charset="0"/>
          </a:endParaRPr>
        </a:p>
      </dgm:t>
    </dgm:pt>
    <dgm:pt modelId="{5DE157E4-E505-4808-AF73-45EC7DFE7816}" type="parTrans" cxnId="{1DAAE277-A42A-4110-9152-F16B07A9E3C3}">
      <dgm:prSet/>
      <dgm:spPr/>
      <dgm:t>
        <a:bodyPr/>
        <a:lstStyle/>
        <a:p>
          <a:endParaRPr lang="en-US"/>
        </a:p>
      </dgm:t>
    </dgm:pt>
    <dgm:pt modelId="{9ED401C3-D5C9-479E-A1BD-12290CD986C7}" type="sibTrans" cxnId="{1DAAE277-A42A-4110-9152-F16B07A9E3C3}">
      <dgm:prSet/>
      <dgm:spPr/>
      <dgm:t>
        <a:bodyPr/>
        <a:lstStyle/>
        <a:p>
          <a:endParaRPr lang="en-US"/>
        </a:p>
      </dgm:t>
    </dgm:pt>
    <dgm:pt modelId="{B1659CA1-7139-4775-85CF-B783455B9AD1}">
      <dgm:prSet custT="1"/>
      <dgm:spPr>
        <a:ln>
          <a:solidFill>
            <a:schemeClr val="tx1"/>
          </a:solidFill>
        </a:ln>
      </dgm:spPr>
      <dgm:t>
        <a:bodyPr/>
        <a:lstStyle/>
        <a:p>
          <a:pPr>
            <a:lnSpc>
              <a:spcPct val="100000"/>
            </a:lnSpc>
          </a:pPr>
          <a:r>
            <a:rPr lang="en-GB" sz="2400">
              <a:latin typeface="Verdana" panose="020B0604030504040204" pitchFamily="34" charset="0"/>
              <a:ea typeface="Verdana" panose="020B0604030504040204" pitchFamily="34" charset="0"/>
              <a:cs typeface="Verdana" panose="020B0604030504040204" pitchFamily="34" charset="0"/>
            </a:rPr>
            <a:t>Keep practising even if you have presented</a:t>
          </a:r>
          <a:endParaRPr lang="en-US" sz="2400">
            <a:latin typeface="Verdana" panose="020B0604030504040204" pitchFamily="34" charset="0"/>
            <a:ea typeface="Verdana" panose="020B0604030504040204" pitchFamily="34" charset="0"/>
            <a:cs typeface="Verdana" panose="020B0604030504040204" pitchFamily="34" charset="0"/>
          </a:endParaRPr>
        </a:p>
      </dgm:t>
    </dgm:pt>
    <dgm:pt modelId="{D2725A03-1537-405B-A9E5-4ABC6CA63DB4}" type="parTrans" cxnId="{3756E6DB-4AAB-44F9-8273-D8AB4334CD9F}">
      <dgm:prSet/>
      <dgm:spPr/>
      <dgm:t>
        <a:bodyPr/>
        <a:lstStyle/>
        <a:p>
          <a:endParaRPr lang="en-US"/>
        </a:p>
      </dgm:t>
    </dgm:pt>
    <dgm:pt modelId="{1661AC57-D1F4-4B8C-8D70-C332405544ED}" type="sibTrans" cxnId="{3756E6DB-4AAB-44F9-8273-D8AB4334CD9F}">
      <dgm:prSet/>
      <dgm:spPr/>
      <dgm:t>
        <a:bodyPr/>
        <a:lstStyle/>
        <a:p>
          <a:endParaRPr lang="en-US"/>
        </a:p>
      </dgm:t>
    </dgm:pt>
    <dgm:pt modelId="{E6004F58-98B5-41C3-AE94-23768CF96244}">
      <dgm:prSet custT="1"/>
      <dgm:spPr>
        <a:ln>
          <a:solidFill>
            <a:schemeClr val="tx1"/>
          </a:solidFill>
        </a:ln>
      </dgm:spPr>
      <dgm:t>
        <a:bodyPr/>
        <a:lstStyle/>
        <a:p>
          <a:pPr>
            <a:lnSpc>
              <a:spcPct val="100000"/>
            </a:lnSpc>
          </a:pPr>
          <a:r>
            <a:rPr lang="en-US" sz="2200">
              <a:latin typeface="Verdana" panose="020B0604030504040204" pitchFamily="34" charset="0"/>
              <a:ea typeface="Verdana" panose="020B0604030504040204" pitchFamily="34" charset="0"/>
              <a:cs typeface="Verdana" panose="020B0604030504040204" pitchFamily="34" charset="0"/>
            </a:rPr>
            <a:t>Final showcase begins at 2pm. Finalists be ready at 1:45pm</a:t>
          </a:r>
        </a:p>
      </dgm:t>
    </dgm:pt>
    <dgm:pt modelId="{4978C6E6-5CA3-4629-9A60-100C322EADE8}" type="parTrans" cxnId="{0C9FD68B-07D3-4514-AD76-52C9FD760316}">
      <dgm:prSet/>
      <dgm:spPr/>
      <dgm:t>
        <a:bodyPr/>
        <a:lstStyle/>
        <a:p>
          <a:endParaRPr lang="en-US"/>
        </a:p>
      </dgm:t>
    </dgm:pt>
    <dgm:pt modelId="{E0B42365-18FF-468A-A25A-D6BD6CEECBE8}" type="sibTrans" cxnId="{0C9FD68B-07D3-4514-AD76-52C9FD760316}">
      <dgm:prSet/>
      <dgm:spPr/>
      <dgm:t>
        <a:bodyPr/>
        <a:lstStyle/>
        <a:p>
          <a:endParaRPr lang="en-US"/>
        </a:p>
      </dgm:t>
    </dgm:pt>
    <dgm:pt modelId="{818DD722-32A1-4B88-BE2A-5CEE33ABF979}" type="pres">
      <dgm:prSet presAssocID="{E0098B42-5630-4BC1-8E65-0983E6DB2D44}" presName="root" presStyleCnt="0">
        <dgm:presLayoutVars>
          <dgm:dir/>
          <dgm:resizeHandles val="exact"/>
        </dgm:presLayoutVars>
      </dgm:prSet>
      <dgm:spPr/>
    </dgm:pt>
    <dgm:pt modelId="{3984848C-E1FD-455C-A24D-2B42FE03B4D4}" type="pres">
      <dgm:prSet presAssocID="{05A56A3F-68A8-43C4-BFCC-F637DB8F0D41}" presName="compNode" presStyleCnt="0"/>
      <dgm:spPr/>
    </dgm:pt>
    <dgm:pt modelId="{E96EDEFE-4839-47F3-A8A9-CF2CB26874AF}" type="pres">
      <dgm:prSet presAssocID="{05A56A3F-68A8-43C4-BFCC-F637DB8F0D41}"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topwatch"/>
        </a:ext>
      </dgm:extLst>
    </dgm:pt>
    <dgm:pt modelId="{98DA88FD-58B9-4F9D-9F16-328A55F798F4}" type="pres">
      <dgm:prSet presAssocID="{05A56A3F-68A8-43C4-BFCC-F637DB8F0D41}" presName="spaceRect" presStyleCnt="0"/>
      <dgm:spPr/>
    </dgm:pt>
    <dgm:pt modelId="{E98E8D6B-B6B4-42EA-9EAD-D697B285756D}" type="pres">
      <dgm:prSet presAssocID="{05A56A3F-68A8-43C4-BFCC-F637DB8F0D41}" presName="textRect" presStyleLbl="revTx" presStyleIdx="0" presStyleCnt="4" custScaleX="108911" custScaleY="112962">
        <dgm:presLayoutVars>
          <dgm:chMax val="1"/>
          <dgm:chPref val="1"/>
        </dgm:presLayoutVars>
      </dgm:prSet>
      <dgm:spPr/>
    </dgm:pt>
    <dgm:pt modelId="{369B2979-3E1B-4260-9A1C-4FEFF6F22477}" type="pres">
      <dgm:prSet presAssocID="{BBAD8F39-61BC-461F-90F4-8971A6820ACD}" presName="sibTrans" presStyleCnt="0"/>
      <dgm:spPr/>
    </dgm:pt>
    <dgm:pt modelId="{5C82750F-75DC-45A2-898F-86416260BD8F}" type="pres">
      <dgm:prSet presAssocID="{FD36937D-38A0-48F7-B601-290FB433A818}" presName="compNode" presStyleCnt="0"/>
      <dgm:spPr/>
    </dgm:pt>
    <dgm:pt modelId="{837B7723-33A2-401D-9F38-890BCE625E0D}" type="pres">
      <dgm:prSet presAssocID="{FD36937D-38A0-48F7-B601-290FB433A818}"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eacher"/>
        </a:ext>
      </dgm:extLst>
    </dgm:pt>
    <dgm:pt modelId="{DD4BB8D9-F05A-4D70-B97E-76A25DFEADC2}" type="pres">
      <dgm:prSet presAssocID="{FD36937D-38A0-48F7-B601-290FB433A818}" presName="spaceRect" presStyleCnt="0"/>
      <dgm:spPr/>
    </dgm:pt>
    <dgm:pt modelId="{2D897258-826C-4153-8871-8D46B4159A09}" type="pres">
      <dgm:prSet presAssocID="{FD36937D-38A0-48F7-B601-290FB433A818}" presName="textRect" presStyleLbl="revTx" presStyleIdx="1" presStyleCnt="4" custScaleX="118307">
        <dgm:presLayoutVars>
          <dgm:chMax val="1"/>
          <dgm:chPref val="1"/>
        </dgm:presLayoutVars>
      </dgm:prSet>
      <dgm:spPr/>
    </dgm:pt>
    <dgm:pt modelId="{89E12DC5-E8CB-40AC-B9DF-23FE73882105}" type="pres">
      <dgm:prSet presAssocID="{9ED401C3-D5C9-479E-A1BD-12290CD986C7}" presName="sibTrans" presStyleCnt="0"/>
      <dgm:spPr/>
    </dgm:pt>
    <dgm:pt modelId="{2A2D05C3-6904-4C86-9346-DEBC7FEF859B}" type="pres">
      <dgm:prSet presAssocID="{B1659CA1-7139-4775-85CF-B783455B9AD1}" presName="compNode" presStyleCnt="0"/>
      <dgm:spPr/>
    </dgm:pt>
    <dgm:pt modelId="{202C14B3-1EB9-4FBD-BEA0-0DFA50208166}" type="pres">
      <dgm:prSet presAssocID="{B1659CA1-7139-4775-85CF-B783455B9AD1}" presName="iconRect" presStyleLbl="node1" presStyleIdx="2" presStyleCnt="4"/>
      <dgm:spPr>
        <a:ln>
          <a:noFill/>
        </a:ln>
      </dgm:spPr>
    </dgm:pt>
    <dgm:pt modelId="{51664675-44D3-42D3-9D95-ECE76D9FB242}" type="pres">
      <dgm:prSet presAssocID="{B1659CA1-7139-4775-85CF-B783455B9AD1}" presName="spaceRect" presStyleCnt="0"/>
      <dgm:spPr/>
    </dgm:pt>
    <dgm:pt modelId="{FE308383-B8EA-49D4-9225-0AFD65AB822F}" type="pres">
      <dgm:prSet presAssocID="{B1659CA1-7139-4775-85CF-B783455B9AD1}" presName="textRect" presStyleLbl="revTx" presStyleIdx="2" presStyleCnt="4" custScaleX="121320">
        <dgm:presLayoutVars>
          <dgm:chMax val="1"/>
          <dgm:chPref val="1"/>
        </dgm:presLayoutVars>
      </dgm:prSet>
      <dgm:spPr/>
    </dgm:pt>
    <dgm:pt modelId="{FAF22F41-9E9D-45BF-8EDA-AC7DE09A1686}" type="pres">
      <dgm:prSet presAssocID="{1661AC57-D1F4-4B8C-8D70-C332405544ED}" presName="sibTrans" presStyleCnt="0"/>
      <dgm:spPr/>
    </dgm:pt>
    <dgm:pt modelId="{E6793314-E0DA-4FBB-B3F6-DDB8A35FE164}" type="pres">
      <dgm:prSet presAssocID="{E6004F58-98B5-41C3-AE94-23768CF96244}" presName="compNode" presStyleCnt="0"/>
      <dgm:spPr/>
    </dgm:pt>
    <dgm:pt modelId="{6A6F335A-13F9-4C4A-98A3-1B810099F51B}" type="pres">
      <dgm:prSet presAssocID="{E6004F58-98B5-41C3-AE94-23768CF96244}"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odium"/>
        </a:ext>
      </dgm:extLst>
    </dgm:pt>
    <dgm:pt modelId="{A074E725-A498-44AC-A02C-12A0A159BD64}" type="pres">
      <dgm:prSet presAssocID="{E6004F58-98B5-41C3-AE94-23768CF96244}" presName="spaceRect" presStyleCnt="0"/>
      <dgm:spPr/>
    </dgm:pt>
    <dgm:pt modelId="{DF435C84-BB5E-47D3-8B53-B304009C36C1}" type="pres">
      <dgm:prSet presAssocID="{E6004F58-98B5-41C3-AE94-23768CF96244}" presName="textRect" presStyleLbl="revTx" presStyleIdx="3" presStyleCnt="4" custScaleX="111340" custScaleY="112701">
        <dgm:presLayoutVars>
          <dgm:chMax val="1"/>
          <dgm:chPref val="1"/>
        </dgm:presLayoutVars>
      </dgm:prSet>
      <dgm:spPr/>
    </dgm:pt>
  </dgm:ptLst>
  <dgm:cxnLst>
    <dgm:cxn modelId="{1DAAE277-A42A-4110-9152-F16B07A9E3C3}" srcId="{E0098B42-5630-4BC1-8E65-0983E6DB2D44}" destId="{FD36937D-38A0-48F7-B601-290FB433A818}" srcOrd="1" destOrd="0" parTransId="{5DE157E4-E505-4808-AF73-45EC7DFE7816}" sibTransId="{9ED401C3-D5C9-479E-A1BD-12290CD986C7}"/>
    <dgm:cxn modelId="{C4814486-A086-44F3-AD35-82AB541DD92C}" type="presOf" srcId="{B1659CA1-7139-4775-85CF-B783455B9AD1}" destId="{FE308383-B8EA-49D4-9225-0AFD65AB822F}" srcOrd="0" destOrd="0" presId="urn:microsoft.com/office/officeart/2018/2/layout/IconLabelList"/>
    <dgm:cxn modelId="{0C9FD68B-07D3-4514-AD76-52C9FD760316}" srcId="{E0098B42-5630-4BC1-8E65-0983E6DB2D44}" destId="{E6004F58-98B5-41C3-AE94-23768CF96244}" srcOrd="3" destOrd="0" parTransId="{4978C6E6-5CA3-4629-9A60-100C322EADE8}" sibTransId="{E0B42365-18FF-468A-A25A-D6BD6CEECBE8}"/>
    <dgm:cxn modelId="{1C8175A5-5BD1-4A3E-932B-A73F2BFFCE5F}" srcId="{E0098B42-5630-4BC1-8E65-0983E6DB2D44}" destId="{05A56A3F-68A8-43C4-BFCC-F637DB8F0D41}" srcOrd="0" destOrd="0" parTransId="{2E0F9F44-12B7-4026-B752-5A2798A11755}" sibTransId="{BBAD8F39-61BC-461F-90F4-8971A6820ACD}"/>
    <dgm:cxn modelId="{244654C8-48B7-4792-8BAF-56CA478314DF}" type="presOf" srcId="{FD36937D-38A0-48F7-B601-290FB433A818}" destId="{2D897258-826C-4153-8871-8D46B4159A09}" srcOrd="0" destOrd="0" presId="urn:microsoft.com/office/officeart/2018/2/layout/IconLabelList"/>
    <dgm:cxn modelId="{C6C083D6-74DC-4EA4-9CB3-A090E65490A9}" type="presOf" srcId="{E0098B42-5630-4BC1-8E65-0983E6DB2D44}" destId="{818DD722-32A1-4B88-BE2A-5CEE33ABF979}" srcOrd="0" destOrd="0" presId="urn:microsoft.com/office/officeart/2018/2/layout/IconLabelList"/>
    <dgm:cxn modelId="{53B8D1DA-8C8E-4959-AA2C-6664598C5A50}" type="presOf" srcId="{E6004F58-98B5-41C3-AE94-23768CF96244}" destId="{DF435C84-BB5E-47D3-8B53-B304009C36C1}" srcOrd="0" destOrd="0" presId="urn:microsoft.com/office/officeart/2018/2/layout/IconLabelList"/>
    <dgm:cxn modelId="{3756E6DB-4AAB-44F9-8273-D8AB4334CD9F}" srcId="{E0098B42-5630-4BC1-8E65-0983E6DB2D44}" destId="{B1659CA1-7139-4775-85CF-B783455B9AD1}" srcOrd="2" destOrd="0" parTransId="{D2725A03-1537-405B-A9E5-4ABC6CA63DB4}" sibTransId="{1661AC57-D1F4-4B8C-8D70-C332405544ED}"/>
    <dgm:cxn modelId="{F06FEDFD-4025-4C26-800B-D920337BBC56}" type="presOf" srcId="{05A56A3F-68A8-43C4-BFCC-F637DB8F0D41}" destId="{E98E8D6B-B6B4-42EA-9EAD-D697B285756D}" srcOrd="0" destOrd="0" presId="urn:microsoft.com/office/officeart/2018/2/layout/IconLabelList"/>
    <dgm:cxn modelId="{70236089-3D9E-4B99-802A-BE80E59C87E0}" type="presParOf" srcId="{818DD722-32A1-4B88-BE2A-5CEE33ABF979}" destId="{3984848C-E1FD-455C-A24D-2B42FE03B4D4}" srcOrd="0" destOrd="0" presId="urn:microsoft.com/office/officeart/2018/2/layout/IconLabelList"/>
    <dgm:cxn modelId="{FF7999D5-CF29-40D8-ADD6-EDCB653BEEA3}" type="presParOf" srcId="{3984848C-E1FD-455C-A24D-2B42FE03B4D4}" destId="{E96EDEFE-4839-47F3-A8A9-CF2CB26874AF}" srcOrd="0" destOrd="0" presId="urn:microsoft.com/office/officeart/2018/2/layout/IconLabelList"/>
    <dgm:cxn modelId="{53766562-4B89-42F1-B693-8DBDF26DE1E3}" type="presParOf" srcId="{3984848C-E1FD-455C-A24D-2B42FE03B4D4}" destId="{98DA88FD-58B9-4F9D-9F16-328A55F798F4}" srcOrd="1" destOrd="0" presId="urn:microsoft.com/office/officeart/2018/2/layout/IconLabelList"/>
    <dgm:cxn modelId="{55B379A9-B563-4983-9224-216145C8EA9C}" type="presParOf" srcId="{3984848C-E1FD-455C-A24D-2B42FE03B4D4}" destId="{E98E8D6B-B6B4-42EA-9EAD-D697B285756D}" srcOrd="2" destOrd="0" presId="urn:microsoft.com/office/officeart/2018/2/layout/IconLabelList"/>
    <dgm:cxn modelId="{68BD6973-1738-405A-9500-1B009E948E59}" type="presParOf" srcId="{818DD722-32A1-4B88-BE2A-5CEE33ABF979}" destId="{369B2979-3E1B-4260-9A1C-4FEFF6F22477}" srcOrd="1" destOrd="0" presId="urn:microsoft.com/office/officeart/2018/2/layout/IconLabelList"/>
    <dgm:cxn modelId="{F98886CC-D160-4DA6-8841-F3EF534570BC}" type="presParOf" srcId="{818DD722-32A1-4B88-BE2A-5CEE33ABF979}" destId="{5C82750F-75DC-45A2-898F-86416260BD8F}" srcOrd="2" destOrd="0" presId="urn:microsoft.com/office/officeart/2018/2/layout/IconLabelList"/>
    <dgm:cxn modelId="{63272929-7B87-4142-8123-37264582E574}" type="presParOf" srcId="{5C82750F-75DC-45A2-898F-86416260BD8F}" destId="{837B7723-33A2-401D-9F38-890BCE625E0D}" srcOrd="0" destOrd="0" presId="urn:microsoft.com/office/officeart/2018/2/layout/IconLabelList"/>
    <dgm:cxn modelId="{7DEBE740-1DFD-417C-B375-CD4F900AFCD9}" type="presParOf" srcId="{5C82750F-75DC-45A2-898F-86416260BD8F}" destId="{DD4BB8D9-F05A-4D70-B97E-76A25DFEADC2}" srcOrd="1" destOrd="0" presId="urn:microsoft.com/office/officeart/2018/2/layout/IconLabelList"/>
    <dgm:cxn modelId="{19BD6C9C-CA9F-41E7-8BD5-0229D841AD6E}" type="presParOf" srcId="{5C82750F-75DC-45A2-898F-86416260BD8F}" destId="{2D897258-826C-4153-8871-8D46B4159A09}" srcOrd="2" destOrd="0" presId="urn:microsoft.com/office/officeart/2018/2/layout/IconLabelList"/>
    <dgm:cxn modelId="{77C8DCD1-64E7-412E-809B-A4D089977168}" type="presParOf" srcId="{818DD722-32A1-4B88-BE2A-5CEE33ABF979}" destId="{89E12DC5-E8CB-40AC-B9DF-23FE73882105}" srcOrd="3" destOrd="0" presId="urn:microsoft.com/office/officeart/2018/2/layout/IconLabelList"/>
    <dgm:cxn modelId="{E5534B3C-5A1D-4D1A-B450-67A0D474EF73}" type="presParOf" srcId="{818DD722-32A1-4B88-BE2A-5CEE33ABF979}" destId="{2A2D05C3-6904-4C86-9346-DEBC7FEF859B}" srcOrd="4" destOrd="0" presId="urn:microsoft.com/office/officeart/2018/2/layout/IconLabelList"/>
    <dgm:cxn modelId="{61FC8753-2580-4BD8-8BE8-AF8C7AB74B4F}" type="presParOf" srcId="{2A2D05C3-6904-4C86-9346-DEBC7FEF859B}" destId="{202C14B3-1EB9-4FBD-BEA0-0DFA50208166}" srcOrd="0" destOrd="0" presId="urn:microsoft.com/office/officeart/2018/2/layout/IconLabelList"/>
    <dgm:cxn modelId="{BFDFC7B9-8A66-4D70-A4F0-4A07960CC8D8}" type="presParOf" srcId="{2A2D05C3-6904-4C86-9346-DEBC7FEF859B}" destId="{51664675-44D3-42D3-9D95-ECE76D9FB242}" srcOrd="1" destOrd="0" presId="urn:microsoft.com/office/officeart/2018/2/layout/IconLabelList"/>
    <dgm:cxn modelId="{2ACCE88C-945A-4DC6-BB90-BEF9E3573304}" type="presParOf" srcId="{2A2D05C3-6904-4C86-9346-DEBC7FEF859B}" destId="{FE308383-B8EA-49D4-9225-0AFD65AB822F}" srcOrd="2" destOrd="0" presId="urn:microsoft.com/office/officeart/2018/2/layout/IconLabelList"/>
    <dgm:cxn modelId="{8BBA9143-0359-4F03-AED7-22B94F78EAFE}" type="presParOf" srcId="{818DD722-32A1-4B88-BE2A-5CEE33ABF979}" destId="{FAF22F41-9E9D-45BF-8EDA-AC7DE09A1686}" srcOrd="5" destOrd="0" presId="urn:microsoft.com/office/officeart/2018/2/layout/IconLabelList"/>
    <dgm:cxn modelId="{1588CE83-D63A-4FDE-B3A9-E267BF429E9A}" type="presParOf" srcId="{818DD722-32A1-4B88-BE2A-5CEE33ABF979}" destId="{E6793314-E0DA-4FBB-B3F6-DDB8A35FE164}" srcOrd="6" destOrd="0" presId="urn:microsoft.com/office/officeart/2018/2/layout/IconLabelList"/>
    <dgm:cxn modelId="{B5C9EA22-4B26-4541-9C23-50035FF3DD8F}" type="presParOf" srcId="{E6793314-E0DA-4FBB-B3F6-DDB8A35FE164}" destId="{6A6F335A-13F9-4C4A-98A3-1B810099F51B}" srcOrd="0" destOrd="0" presId="urn:microsoft.com/office/officeart/2018/2/layout/IconLabelList"/>
    <dgm:cxn modelId="{26995093-E172-4CAE-B650-961E2063A198}" type="presParOf" srcId="{E6793314-E0DA-4FBB-B3F6-DDB8A35FE164}" destId="{A074E725-A498-44AC-A02C-12A0A159BD64}" srcOrd="1" destOrd="0" presId="urn:microsoft.com/office/officeart/2018/2/layout/IconLabelList"/>
    <dgm:cxn modelId="{6DB4589F-CBC8-46E8-91A4-DD37AC598D72}" type="presParOf" srcId="{E6793314-E0DA-4FBB-B3F6-DDB8A35FE164}" destId="{DF435C84-BB5E-47D3-8B53-B304009C36C1}"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DC0FD9-FEE4-D740-B6A7-BD39A4F137D1}">
      <dsp:nvSpPr>
        <dsp:cNvPr id="0" name=""/>
        <dsp:cNvSpPr/>
      </dsp:nvSpPr>
      <dsp:spPr>
        <a:xfrm>
          <a:off x="438340" y="2251536"/>
          <a:ext cx="3496051" cy="473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44550">
            <a:lnSpc>
              <a:spcPct val="90000"/>
            </a:lnSpc>
            <a:spcBef>
              <a:spcPct val="0"/>
            </a:spcBef>
            <a:spcAft>
              <a:spcPct val="35000"/>
            </a:spcAft>
            <a:buNone/>
            <a:defRPr b="1"/>
          </a:pPr>
          <a:r>
            <a:rPr lang="en-US" sz="1900" kern="1200"/>
            <a:t>Monday</a:t>
          </a:r>
        </a:p>
      </dsp:txBody>
      <dsp:txXfrm>
        <a:off x="438340" y="2251536"/>
        <a:ext cx="3496051" cy="473786"/>
      </dsp:txXfrm>
    </dsp:sp>
    <dsp:sp modelId="{7DCC16EA-B4A8-4343-84C3-9B0A0425C82A}">
      <dsp:nvSpPr>
        <dsp:cNvPr id="0" name=""/>
        <dsp:cNvSpPr/>
      </dsp:nvSpPr>
      <dsp:spPr>
        <a:xfrm>
          <a:off x="0" y="2012546"/>
          <a:ext cx="10927829" cy="16771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DD5091-B2C6-0741-9D2C-6669AD031E32}">
      <dsp:nvSpPr>
        <dsp:cNvPr id="0" name=""/>
        <dsp:cNvSpPr/>
      </dsp:nvSpPr>
      <dsp:spPr>
        <a:xfrm>
          <a:off x="263537" y="641761"/>
          <a:ext cx="3845656" cy="658008"/>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Verdana" panose="020B0604030504040204" pitchFamily="34" charset="0"/>
              <a:ea typeface="Verdana" panose="020B0604030504040204" pitchFamily="34" charset="0"/>
              <a:cs typeface="Verdana" panose="020B0604030504040204" pitchFamily="34" charset="0"/>
            </a:rPr>
            <a:t>YPI Launch – Group creation – Social Issue/Charity Research</a:t>
          </a:r>
        </a:p>
      </dsp:txBody>
      <dsp:txXfrm>
        <a:off x="263537" y="641761"/>
        <a:ext cx="3845656" cy="658008"/>
      </dsp:txXfrm>
    </dsp:sp>
    <dsp:sp modelId="{458935F0-171D-3F4C-AE16-3AC6382688EA}">
      <dsp:nvSpPr>
        <dsp:cNvPr id="0" name=""/>
        <dsp:cNvSpPr/>
      </dsp:nvSpPr>
      <dsp:spPr>
        <a:xfrm>
          <a:off x="2186366" y="1299769"/>
          <a:ext cx="0" cy="712776"/>
        </a:xfrm>
        <a:prstGeom prst="line">
          <a:avLst/>
        </a:prstGeom>
        <a:solidFill>
          <a:schemeClr val="accent5">
            <a:hueOff val="0"/>
            <a:satOff val="0"/>
            <a:lumOff val="0"/>
            <a:alphaOff val="0"/>
          </a:schemeClr>
        </a:solidFill>
        <a:ln w="6350" cap="flat" cmpd="sng" algn="ctr">
          <a:solidFill>
            <a:schemeClr val="accent5">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AD9B677B-4E99-B048-9D93-2909FC98CDDC}">
      <dsp:nvSpPr>
        <dsp:cNvPr id="0" name=""/>
        <dsp:cNvSpPr/>
      </dsp:nvSpPr>
      <dsp:spPr>
        <a:xfrm>
          <a:off x="2623372" y="1467481"/>
          <a:ext cx="3496051" cy="473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44550">
            <a:lnSpc>
              <a:spcPct val="90000"/>
            </a:lnSpc>
            <a:spcBef>
              <a:spcPct val="0"/>
            </a:spcBef>
            <a:spcAft>
              <a:spcPct val="35000"/>
            </a:spcAft>
            <a:buNone/>
            <a:defRPr b="1"/>
          </a:pPr>
          <a:r>
            <a:rPr lang="en-US" sz="1900" kern="1200"/>
            <a:t>Tuesday</a:t>
          </a:r>
        </a:p>
      </dsp:txBody>
      <dsp:txXfrm>
        <a:off x="2623372" y="1467481"/>
        <a:ext cx="3496051" cy="473786"/>
      </dsp:txXfrm>
    </dsp:sp>
    <dsp:sp modelId="{0D1836D1-1167-DC4A-A3D0-B45F6878C80A}">
      <dsp:nvSpPr>
        <dsp:cNvPr id="0" name=""/>
        <dsp:cNvSpPr/>
      </dsp:nvSpPr>
      <dsp:spPr>
        <a:xfrm>
          <a:off x="2864285" y="2893035"/>
          <a:ext cx="2948503" cy="658008"/>
        </a:xfrm>
        <a:prstGeom prst="rect">
          <a:avLst/>
        </a:prstGeom>
        <a:solidFill>
          <a:schemeClr val="accent5">
            <a:tint val="40000"/>
            <a:alpha val="90000"/>
            <a:hueOff val="-2246587"/>
            <a:satOff val="-7611"/>
            <a:lumOff val="-976"/>
            <a:alphaOff val="0"/>
          </a:schemeClr>
        </a:solidFill>
        <a:ln w="12700" cap="flat" cmpd="sng" algn="ctr">
          <a:solidFill>
            <a:schemeClr val="accent5">
              <a:tint val="40000"/>
              <a:alpha val="90000"/>
              <a:hueOff val="-2246587"/>
              <a:satOff val="-7611"/>
              <a:lumOff val="-9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Verdana" panose="020B0604030504040204" pitchFamily="34" charset="0"/>
              <a:ea typeface="Verdana" panose="020B0604030504040204" pitchFamily="34" charset="0"/>
              <a:cs typeface="Verdana" panose="020B0604030504040204" pitchFamily="34" charset="0"/>
            </a:rPr>
            <a:t>Choose charity and begin to contact them</a:t>
          </a:r>
        </a:p>
      </dsp:txBody>
      <dsp:txXfrm>
        <a:off x="2864285" y="2893035"/>
        <a:ext cx="2948503" cy="658008"/>
      </dsp:txXfrm>
    </dsp:sp>
    <dsp:sp modelId="{3251E97C-DF71-9949-ABF1-8430949CBAA7}">
      <dsp:nvSpPr>
        <dsp:cNvPr id="0" name=""/>
        <dsp:cNvSpPr/>
      </dsp:nvSpPr>
      <dsp:spPr>
        <a:xfrm>
          <a:off x="4371398" y="2180258"/>
          <a:ext cx="0" cy="712776"/>
        </a:xfrm>
        <a:prstGeom prst="line">
          <a:avLst/>
        </a:prstGeom>
        <a:solidFill>
          <a:schemeClr val="accent5">
            <a:hueOff val="-2252848"/>
            <a:satOff val="-5806"/>
            <a:lumOff val="-3922"/>
            <a:alphaOff val="0"/>
          </a:schemeClr>
        </a:solidFill>
        <a:ln w="6350" cap="flat" cmpd="sng" algn="ctr">
          <a:solidFill>
            <a:schemeClr val="accent5">
              <a:hueOff val="-2252848"/>
              <a:satOff val="-5806"/>
              <a:lumOff val="-3922"/>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8D9C294D-FBB0-564B-8A20-F66CD7E1ADCA}">
      <dsp:nvSpPr>
        <dsp:cNvPr id="0" name=""/>
        <dsp:cNvSpPr/>
      </dsp:nvSpPr>
      <dsp:spPr>
        <a:xfrm>
          <a:off x="2133956" y="2043992"/>
          <a:ext cx="104820" cy="104820"/>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32166D8-0A9B-8B4D-AC40-23B9982BBFBC}">
      <dsp:nvSpPr>
        <dsp:cNvPr id="0" name=""/>
        <dsp:cNvSpPr/>
      </dsp:nvSpPr>
      <dsp:spPr>
        <a:xfrm>
          <a:off x="4318988" y="2043992"/>
          <a:ext cx="104820" cy="104820"/>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21E8728-612F-FB4A-9FB0-C1A583310689}">
      <dsp:nvSpPr>
        <dsp:cNvPr id="0" name=""/>
        <dsp:cNvSpPr/>
      </dsp:nvSpPr>
      <dsp:spPr>
        <a:xfrm>
          <a:off x="4808404" y="2251536"/>
          <a:ext cx="3496051" cy="473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44550">
            <a:lnSpc>
              <a:spcPct val="90000"/>
            </a:lnSpc>
            <a:spcBef>
              <a:spcPct val="0"/>
            </a:spcBef>
            <a:spcAft>
              <a:spcPct val="35000"/>
            </a:spcAft>
            <a:buNone/>
            <a:defRPr b="1"/>
          </a:pPr>
          <a:r>
            <a:rPr lang="en-US" sz="1900" kern="1200"/>
            <a:t>Wed. – Thu.</a:t>
          </a:r>
        </a:p>
      </dsp:txBody>
      <dsp:txXfrm>
        <a:off x="4808404" y="2251536"/>
        <a:ext cx="3496051" cy="473786"/>
      </dsp:txXfrm>
    </dsp:sp>
    <dsp:sp modelId="{B93524D5-D526-A946-A2DD-5530A59748B5}">
      <dsp:nvSpPr>
        <dsp:cNvPr id="0" name=""/>
        <dsp:cNvSpPr/>
      </dsp:nvSpPr>
      <dsp:spPr>
        <a:xfrm>
          <a:off x="4633602" y="641761"/>
          <a:ext cx="3845656" cy="658008"/>
        </a:xfrm>
        <a:prstGeom prst="rect">
          <a:avLst/>
        </a:prstGeom>
        <a:solidFill>
          <a:schemeClr val="accent5">
            <a:tint val="40000"/>
            <a:alpha val="90000"/>
            <a:hueOff val="-4493175"/>
            <a:satOff val="-15221"/>
            <a:lumOff val="-1952"/>
            <a:alphaOff val="0"/>
          </a:schemeClr>
        </a:solidFill>
        <a:ln w="12700" cap="flat" cmpd="sng" algn="ctr">
          <a:solidFill>
            <a:schemeClr val="accent5">
              <a:tint val="40000"/>
              <a:alpha val="90000"/>
              <a:hueOff val="-4493175"/>
              <a:satOff val="-15221"/>
              <a:lumOff val="-19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Verdana" panose="020B0604030504040204" pitchFamily="34" charset="0"/>
              <a:ea typeface="Verdana" panose="020B0604030504040204" pitchFamily="34" charset="0"/>
              <a:cs typeface="Verdana" panose="020B0604030504040204" pitchFamily="34" charset="0"/>
            </a:rPr>
            <a:t>Contact/meeting/visit your chosen charity – creation of presentation</a:t>
          </a:r>
        </a:p>
      </dsp:txBody>
      <dsp:txXfrm>
        <a:off x="4633602" y="641761"/>
        <a:ext cx="3845656" cy="658008"/>
      </dsp:txXfrm>
    </dsp:sp>
    <dsp:sp modelId="{E33E6522-29D5-A64C-BBE4-3B2EFF8259E3}">
      <dsp:nvSpPr>
        <dsp:cNvPr id="0" name=""/>
        <dsp:cNvSpPr/>
      </dsp:nvSpPr>
      <dsp:spPr>
        <a:xfrm>
          <a:off x="6556430" y="1299769"/>
          <a:ext cx="0" cy="712776"/>
        </a:xfrm>
        <a:prstGeom prst="line">
          <a:avLst/>
        </a:prstGeom>
        <a:solidFill>
          <a:schemeClr val="accent5">
            <a:hueOff val="-4505695"/>
            <a:satOff val="-11613"/>
            <a:lumOff val="-7843"/>
            <a:alphaOff val="0"/>
          </a:schemeClr>
        </a:solidFill>
        <a:ln w="6350" cap="flat" cmpd="sng" algn="ctr">
          <a:solidFill>
            <a:schemeClr val="accent5">
              <a:hueOff val="-4505695"/>
              <a:satOff val="-11613"/>
              <a:lumOff val="-7843"/>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F8226A7A-4F72-544A-8CEE-DF87D2271445}">
      <dsp:nvSpPr>
        <dsp:cNvPr id="0" name=""/>
        <dsp:cNvSpPr/>
      </dsp:nvSpPr>
      <dsp:spPr>
        <a:xfrm>
          <a:off x="6993437" y="1467481"/>
          <a:ext cx="3496051" cy="473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44550">
            <a:lnSpc>
              <a:spcPct val="90000"/>
            </a:lnSpc>
            <a:spcBef>
              <a:spcPct val="0"/>
            </a:spcBef>
            <a:spcAft>
              <a:spcPct val="35000"/>
            </a:spcAft>
            <a:buNone/>
            <a:defRPr b="1"/>
          </a:pPr>
          <a:r>
            <a:rPr lang="en-US" sz="1900" kern="1200"/>
            <a:t>Friday</a:t>
          </a:r>
        </a:p>
      </dsp:txBody>
      <dsp:txXfrm>
        <a:off x="6993437" y="1467481"/>
        <a:ext cx="3496051" cy="473786"/>
      </dsp:txXfrm>
    </dsp:sp>
    <dsp:sp modelId="{0BFFBB80-75B2-444D-A7F8-47378288500C}">
      <dsp:nvSpPr>
        <dsp:cNvPr id="0" name=""/>
        <dsp:cNvSpPr/>
      </dsp:nvSpPr>
      <dsp:spPr>
        <a:xfrm>
          <a:off x="6818634" y="2893035"/>
          <a:ext cx="3845656" cy="1242904"/>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Verdana" panose="020B0604030504040204" pitchFamily="34" charset="0"/>
              <a:ea typeface="Verdana" panose="020B0604030504040204" pitchFamily="34" charset="0"/>
              <a:cs typeface="Verdana" panose="020B0604030504040204" pitchFamily="34" charset="0"/>
            </a:rPr>
            <a:t>Presentations to be delivered periods 1-4. The best 4/5 presentations will then have to present again at the final showcase periods 5&amp;6. </a:t>
          </a:r>
        </a:p>
      </dsp:txBody>
      <dsp:txXfrm>
        <a:off x="6818634" y="2893035"/>
        <a:ext cx="3845656" cy="1242904"/>
      </dsp:txXfrm>
    </dsp:sp>
    <dsp:sp modelId="{53853D08-2657-7D48-880E-3FC0033ED78D}">
      <dsp:nvSpPr>
        <dsp:cNvPr id="0" name=""/>
        <dsp:cNvSpPr/>
      </dsp:nvSpPr>
      <dsp:spPr>
        <a:xfrm>
          <a:off x="8741462" y="2180258"/>
          <a:ext cx="0" cy="712776"/>
        </a:xfrm>
        <a:prstGeom prst="line">
          <a:avLst/>
        </a:prstGeom>
        <a:solidFill>
          <a:schemeClr val="accent5">
            <a:hueOff val="-6758543"/>
            <a:satOff val="-17419"/>
            <a:lumOff val="-11765"/>
            <a:alphaOff val="0"/>
          </a:schemeClr>
        </a:solidFill>
        <a:ln w="6350" cap="flat" cmpd="sng" algn="ctr">
          <a:solidFill>
            <a:schemeClr val="accent5">
              <a:hueOff val="-6758543"/>
              <a:satOff val="-17419"/>
              <a:lumOff val="-11765"/>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DEDAED5E-2C0B-7642-AC58-062755B76904}">
      <dsp:nvSpPr>
        <dsp:cNvPr id="0" name=""/>
        <dsp:cNvSpPr/>
      </dsp:nvSpPr>
      <dsp:spPr>
        <a:xfrm>
          <a:off x="6504020" y="2043992"/>
          <a:ext cx="104820" cy="104820"/>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64DB1E8E-5F6D-0549-B59F-76849833F475}">
      <dsp:nvSpPr>
        <dsp:cNvPr id="0" name=""/>
        <dsp:cNvSpPr/>
      </dsp:nvSpPr>
      <dsp:spPr>
        <a:xfrm>
          <a:off x="8689052" y="2043992"/>
          <a:ext cx="104820" cy="104820"/>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EDEFE-4839-47F3-A8A9-CF2CB26874AF}">
      <dsp:nvSpPr>
        <dsp:cNvPr id="0" name=""/>
        <dsp:cNvSpPr/>
      </dsp:nvSpPr>
      <dsp:spPr>
        <a:xfrm>
          <a:off x="736390" y="182994"/>
          <a:ext cx="741972" cy="7419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8E8D6B-B6B4-42EA-9EAD-D697B285756D}">
      <dsp:nvSpPr>
        <dsp:cNvPr id="0" name=""/>
        <dsp:cNvSpPr/>
      </dsp:nvSpPr>
      <dsp:spPr>
        <a:xfrm>
          <a:off x="282962" y="1394743"/>
          <a:ext cx="1648828" cy="2773600"/>
        </a:xfrm>
        <a:prstGeom prst="rect">
          <a:avLst/>
        </a:prstGeom>
        <a:no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GB" sz="2400" kern="1200" dirty="0">
              <a:latin typeface="Verdana" panose="020B0604030504040204" pitchFamily="34" charset="0"/>
              <a:ea typeface="Verdana" panose="020B0604030504040204" pitchFamily="34" charset="0"/>
              <a:cs typeface="Verdana" panose="020B0604030504040204" pitchFamily="34" charset="0"/>
            </a:rPr>
            <a:t>Get into groups of 3-5  include everyone - do not leave people out</a:t>
          </a:r>
          <a:endParaRPr lang="en-US" sz="2400" kern="1200" dirty="0">
            <a:latin typeface="Verdana" panose="020B0604030504040204" pitchFamily="34" charset="0"/>
            <a:ea typeface="Verdana" panose="020B0604030504040204" pitchFamily="34" charset="0"/>
            <a:cs typeface="Verdana" panose="020B0604030504040204" pitchFamily="34" charset="0"/>
          </a:endParaRPr>
        </a:p>
      </dsp:txBody>
      <dsp:txXfrm>
        <a:off x="282962" y="1394743"/>
        <a:ext cx="1648828" cy="2773600"/>
      </dsp:txXfrm>
    </dsp:sp>
    <dsp:sp modelId="{837B7723-33A2-401D-9F38-890BCE625E0D}">
      <dsp:nvSpPr>
        <dsp:cNvPr id="0" name=""/>
        <dsp:cNvSpPr/>
      </dsp:nvSpPr>
      <dsp:spPr>
        <a:xfrm>
          <a:off x="2673763" y="238761"/>
          <a:ext cx="741972" cy="741972"/>
        </a:xfrm>
        <a:prstGeom prst="rect">
          <a:avLst/>
        </a:prstGeom>
        <a:blipFill>
          <a:blip xmlns:r="http://schemas.openxmlformats.org/officeDocument/2006/relationships"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897258-826C-4153-8871-8D46B4159A09}">
      <dsp:nvSpPr>
        <dsp:cNvPr id="0" name=""/>
        <dsp:cNvSpPr/>
      </dsp:nvSpPr>
      <dsp:spPr>
        <a:xfrm>
          <a:off x="2220335" y="1562045"/>
          <a:ext cx="1648828" cy="2550531"/>
        </a:xfrm>
        <a:prstGeom prst="rect">
          <a:avLst/>
        </a:prstGeom>
        <a:no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GB" sz="2400" kern="1200" dirty="0">
              <a:latin typeface="Verdana" panose="020B0604030504040204" pitchFamily="34" charset="0"/>
              <a:ea typeface="Verdana" panose="020B0604030504040204" pitchFamily="34" charset="0"/>
              <a:cs typeface="Verdana" panose="020B0604030504040204" pitchFamily="34" charset="0"/>
            </a:rPr>
            <a:t>Start research on social issues in our local area </a:t>
          </a:r>
          <a:endParaRPr lang="en-US" sz="2400" kern="1200" dirty="0">
            <a:latin typeface="Verdana" panose="020B0604030504040204" pitchFamily="34" charset="0"/>
            <a:ea typeface="Verdana" panose="020B0604030504040204" pitchFamily="34" charset="0"/>
            <a:cs typeface="Verdana" panose="020B0604030504040204" pitchFamily="34" charset="0"/>
          </a:endParaRPr>
        </a:p>
      </dsp:txBody>
      <dsp:txXfrm>
        <a:off x="2220335" y="1562045"/>
        <a:ext cx="1648828" cy="2550531"/>
      </dsp:txXfrm>
    </dsp:sp>
    <dsp:sp modelId="{202C14B3-1EB9-4FBD-BEA0-0DFA50208166}">
      <dsp:nvSpPr>
        <dsp:cNvPr id="0" name=""/>
        <dsp:cNvSpPr/>
      </dsp:nvSpPr>
      <dsp:spPr>
        <a:xfrm>
          <a:off x="4611136" y="238761"/>
          <a:ext cx="741972" cy="741972"/>
        </a:xfrm>
        <a:prstGeom prst="rect">
          <a:avLst/>
        </a:prstGeom>
        <a:blipFill>
          <a:blip xmlns:r="http://schemas.openxmlformats.org/officeDocument/2006/relationships"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308383-B8EA-49D4-9225-0AFD65AB822F}">
      <dsp:nvSpPr>
        <dsp:cNvPr id="0" name=""/>
        <dsp:cNvSpPr/>
      </dsp:nvSpPr>
      <dsp:spPr>
        <a:xfrm>
          <a:off x="4157708" y="1562045"/>
          <a:ext cx="1648828" cy="2550531"/>
        </a:xfrm>
        <a:prstGeom prst="rect">
          <a:avLst/>
        </a:prstGeom>
        <a:no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GB" sz="2400" kern="1200" dirty="0">
              <a:latin typeface="Verdana" panose="020B0604030504040204" pitchFamily="34" charset="0"/>
              <a:ea typeface="Verdana" panose="020B0604030504040204" pitchFamily="34" charset="0"/>
              <a:cs typeface="Verdana" panose="020B0604030504040204" pitchFamily="34" charset="0"/>
            </a:rPr>
            <a:t>Decide on a social issue that you would like to focus on</a:t>
          </a:r>
          <a:endParaRPr lang="en-US" sz="2400" kern="1200" dirty="0">
            <a:latin typeface="Verdana" panose="020B0604030504040204" pitchFamily="34" charset="0"/>
            <a:ea typeface="Verdana" panose="020B0604030504040204" pitchFamily="34" charset="0"/>
            <a:cs typeface="Verdana" panose="020B0604030504040204" pitchFamily="34" charset="0"/>
          </a:endParaRPr>
        </a:p>
      </dsp:txBody>
      <dsp:txXfrm>
        <a:off x="4157708" y="1562045"/>
        <a:ext cx="1648828" cy="2550531"/>
      </dsp:txXfrm>
    </dsp:sp>
    <dsp:sp modelId="{6A6F335A-13F9-4C4A-98A3-1B810099F51B}">
      <dsp:nvSpPr>
        <dsp:cNvPr id="0" name=""/>
        <dsp:cNvSpPr/>
      </dsp:nvSpPr>
      <dsp:spPr>
        <a:xfrm>
          <a:off x="6907195" y="238761"/>
          <a:ext cx="741972" cy="741972"/>
        </a:xfrm>
        <a:prstGeom prst="rect">
          <a:avLst/>
        </a:prstGeom>
        <a:blipFill>
          <a:blip xmlns:r="http://schemas.openxmlformats.org/officeDocument/2006/relationships"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435C84-BB5E-47D3-8B53-B304009C36C1}">
      <dsp:nvSpPr>
        <dsp:cNvPr id="0" name=""/>
        <dsp:cNvSpPr/>
      </dsp:nvSpPr>
      <dsp:spPr>
        <a:xfrm>
          <a:off x="6095081" y="1562045"/>
          <a:ext cx="2366200" cy="2550531"/>
        </a:xfrm>
        <a:prstGeom prst="rect">
          <a:avLst/>
        </a:prstGeom>
        <a:no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pPr>
          <a:r>
            <a:rPr lang="en-GB" sz="2200" kern="1200" dirty="0">
              <a:latin typeface="Verdana" panose="020B0604030504040204" pitchFamily="34" charset="0"/>
              <a:ea typeface="Verdana" panose="020B0604030504040204" pitchFamily="34" charset="0"/>
              <a:cs typeface="Verdana" panose="020B0604030504040204" pitchFamily="34" charset="0"/>
            </a:rPr>
            <a:t>Research possible local charities (D&amp;G local - doesn’t need to be Annan/Gretna) </a:t>
          </a:r>
          <a:endParaRPr lang="en-US" sz="2200" kern="1200" dirty="0">
            <a:latin typeface="Verdana" panose="020B0604030504040204" pitchFamily="34" charset="0"/>
            <a:ea typeface="Verdana" panose="020B0604030504040204" pitchFamily="34" charset="0"/>
            <a:cs typeface="Verdana" panose="020B0604030504040204" pitchFamily="34" charset="0"/>
          </a:endParaRPr>
        </a:p>
      </dsp:txBody>
      <dsp:txXfrm>
        <a:off x="6095081" y="1562045"/>
        <a:ext cx="2366200" cy="2550531"/>
      </dsp:txXfrm>
    </dsp:sp>
    <dsp:sp modelId="{9B049B6A-E433-4A67-83CA-0D45109A145F}">
      <dsp:nvSpPr>
        <dsp:cNvPr id="0" name=""/>
        <dsp:cNvSpPr/>
      </dsp:nvSpPr>
      <dsp:spPr>
        <a:xfrm>
          <a:off x="9556664" y="238761"/>
          <a:ext cx="741972" cy="741972"/>
        </a:xfrm>
        <a:prstGeom prst="rect">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E19018A-FF3B-4E30-84BC-D46D059BE9C3}">
      <dsp:nvSpPr>
        <dsp:cNvPr id="0" name=""/>
        <dsp:cNvSpPr/>
      </dsp:nvSpPr>
      <dsp:spPr>
        <a:xfrm>
          <a:off x="8749826" y="1562045"/>
          <a:ext cx="2355647" cy="2550531"/>
        </a:xfrm>
        <a:prstGeom prst="rect">
          <a:avLst/>
        </a:prstGeom>
        <a:no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GB" sz="2400" kern="1200" dirty="0">
              <a:latin typeface="Verdana" panose="020B0604030504040204" pitchFamily="34" charset="0"/>
              <a:ea typeface="Verdana" panose="020B0604030504040204" pitchFamily="34" charset="0"/>
              <a:cs typeface="Verdana" panose="020B0604030504040204" pitchFamily="34" charset="0"/>
            </a:rPr>
            <a:t>Come up with 3 possible charities for consideration by your group. </a:t>
          </a:r>
          <a:endParaRPr lang="en-US" sz="2400" kern="1200" dirty="0">
            <a:latin typeface="Verdana" panose="020B0604030504040204" pitchFamily="34" charset="0"/>
            <a:ea typeface="Verdana" panose="020B0604030504040204" pitchFamily="34" charset="0"/>
            <a:cs typeface="Verdana" panose="020B0604030504040204" pitchFamily="34" charset="0"/>
          </a:endParaRPr>
        </a:p>
      </dsp:txBody>
      <dsp:txXfrm>
        <a:off x="8749826" y="1562045"/>
        <a:ext cx="2355647" cy="25505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EDEFE-4839-47F3-A8A9-CF2CB26874AF}">
      <dsp:nvSpPr>
        <dsp:cNvPr id="0" name=""/>
        <dsp:cNvSpPr/>
      </dsp:nvSpPr>
      <dsp:spPr>
        <a:xfrm>
          <a:off x="809378" y="463647"/>
          <a:ext cx="810000" cy="810000"/>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8E8D6B-B6B4-42EA-9EAD-D697B285756D}">
      <dsp:nvSpPr>
        <dsp:cNvPr id="0" name=""/>
        <dsp:cNvSpPr/>
      </dsp:nvSpPr>
      <dsp:spPr>
        <a:xfrm>
          <a:off x="314378" y="1685583"/>
          <a:ext cx="1800000" cy="2202106"/>
        </a:xfrm>
        <a:prstGeom prst="rect">
          <a:avLst/>
        </a:prstGeom>
        <a:no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GB" sz="2400" kern="1200">
              <a:latin typeface="Verdana" panose="020B0604030504040204" pitchFamily="34" charset="0"/>
              <a:ea typeface="Verdana" panose="020B0604030504040204" pitchFamily="34" charset="0"/>
              <a:cs typeface="Verdana" panose="020B0604030504040204" pitchFamily="34" charset="0"/>
            </a:rPr>
            <a:t>Decide which charity you are going to focus on/back-up</a:t>
          </a:r>
          <a:endParaRPr lang="en-US" sz="2400" kern="1200">
            <a:latin typeface="Verdana" panose="020B0604030504040204" pitchFamily="34" charset="0"/>
            <a:ea typeface="Verdana" panose="020B0604030504040204" pitchFamily="34" charset="0"/>
            <a:cs typeface="Verdana" panose="020B0604030504040204" pitchFamily="34" charset="0"/>
          </a:endParaRPr>
        </a:p>
      </dsp:txBody>
      <dsp:txXfrm>
        <a:off x="314378" y="1685583"/>
        <a:ext cx="1800000" cy="2202106"/>
      </dsp:txXfrm>
    </dsp:sp>
    <dsp:sp modelId="{837B7723-33A2-401D-9F38-890BCE625E0D}">
      <dsp:nvSpPr>
        <dsp:cNvPr id="0" name=""/>
        <dsp:cNvSpPr/>
      </dsp:nvSpPr>
      <dsp:spPr>
        <a:xfrm>
          <a:off x="2924378" y="507924"/>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897258-826C-4153-8871-8D46B4159A09}">
      <dsp:nvSpPr>
        <dsp:cNvPr id="0" name=""/>
        <dsp:cNvSpPr/>
      </dsp:nvSpPr>
      <dsp:spPr>
        <a:xfrm>
          <a:off x="2429378" y="1818413"/>
          <a:ext cx="1800000" cy="2025000"/>
        </a:xfrm>
        <a:prstGeom prst="rect">
          <a:avLst/>
        </a:prstGeom>
        <a:no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GB" sz="2400" kern="1200">
              <a:latin typeface="Verdana" panose="020B0604030504040204" pitchFamily="34" charset="0"/>
              <a:ea typeface="Verdana" panose="020B0604030504040204" pitchFamily="34" charset="0"/>
              <a:cs typeface="Verdana" panose="020B0604030504040204" pitchFamily="34" charset="0"/>
            </a:rPr>
            <a:t>Research the charity online and complete questions in booklet</a:t>
          </a:r>
          <a:endParaRPr lang="en-US" sz="2400" kern="1200">
            <a:latin typeface="Verdana" panose="020B0604030504040204" pitchFamily="34" charset="0"/>
            <a:ea typeface="Verdana" panose="020B0604030504040204" pitchFamily="34" charset="0"/>
            <a:cs typeface="Verdana" panose="020B0604030504040204" pitchFamily="34" charset="0"/>
          </a:endParaRPr>
        </a:p>
      </dsp:txBody>
      <dsp:txXfrm>
        <a:off x="2429378" y="1818413"/>
        <a:ext cx="1800000" cy="2025000"/>
      </dsp:txXfrm>
    </dsp:sp>
    <dsp:sp modelId="{202C14B3-1EB9-4FBD-BEA0-0DFA50208166}">
      <dsp:nvSpPr>
        <dsp:cNvPr id="0" name=""/>
        <dsp:cNvSpPr/>
      </dsp:nvSpPr>
      <dsp:spPr>
        <a:xfrm>
          <a:off x="5039378" y="507924"/>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308383-B8EA-49D4-9225-0AFD65AB822F}">
      <dsp:nvSpPr>
        <dsp:cNvPr id="0" name=""/>
        <dsp:cNvSpPr/>
      </dsp:nvSpPr>
      <dsp:spPr>
        <a:xfrm>
          <a:off x="4544378" y="1818413"/>
          <a:ext cx="1800000" cy="2025000"/>
        </a:xfrm>
        <a:prstGeom prst="rect">
          <a:avLst/>
        </a:prstGeom>
        <a:no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GB" sz="2400" kern="1200">
              <a:latin typeface="Verdana" panose="020B0604030504040204" pitchFamily="34" charset="0"/>
              <a:ea typeface="Verdana" panose="020B0604030504040204" pitchFamily="34" charset="0"/>
              <a:cs typeface="Verdana" panose="020B0604030504040204" pitchFamily="34" charset="0"/>
            </a:rPr>
            <a:t>Prepare a list of questions to ask your charity</a:t>
          </a:r>
          <a:endParaRPr lang="en-US" sz="2400" kern="1200">
            <a:latin typeface="Verdana" panose="020B0604030504040204" pitchFamily="34" charset="0"/>
            <a:ea typeface="Verdana" panose="020B0604030504040204" pitchFamily="34" charset="0"/>
            <a:cs typeface="Verdana" panose="020B0604030504040204" pitchFamily="34" charset="0"/>
          </a:endParaRPr>
        </a:p>
      </dsp:txBody>
      <dsp:txXfrm>
        <a:off x="4544378" y="1818413"/>
        <a:ext cx="1800000" cy="2025000"/>
      </dsp:txXfrm>
    </dsp:sp>
    <dsp:sp modelId="{6A6F335A-13F9-4C4A-98A3-1B810099F51B}">
      <dsp:nvSpPr>
        <dsp:cNvPr id="0" name=""/>
        <dsp:cNvSpPr/>
      </dsp:nvSpPr>
      <dsp:spPr>
        <a:xfrm>
          <a:off x="7256438" y="507924"/>
          <a:ext cx="810000" cy="810000"/>
        </a:xfrm>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435C84-BB5E-47D3-8B53-B304009C36C1}">
      <dsp:nvSpPr>
        <dsp:cNvPr id="0" name=""/>
        <dsp:cNvSpPr/>
      </dsp:nvSpPr>
      <dsp:spPr>
        <a:xfrm>
          <a:off x="6659378" y="1818413"/>
          <a:ext cx="2004119" cy="2025000"/>
        </a:xfrm>
        <a:prstGeom prst="rect">
          <a:avLst/>
        </a:prstGeom>
        <a:no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pPr>
          <a:r>
            <a:rPr lang="en-GB" sz="2200" kern="1200">
              <a:latin typeface="Verdana" panose="020B0604030504040204" pitchFamily="34" charset="0"/>
              <a:ea typeface="Verdana" panose="020B0604030504040204" pitchFamily="34" charset="0"/>
              <a:cs typeface="Verdana" panose="020B0604030504040204" pitchFamily="34" charset="0"/>
            </a:rPr>
            <a:t>Prepare a script to contact the charity and rehearse it</a:t>
          </a:r>
          <a:endParaRPr lang="en-US" sz="2200" kern="1200">
            <a:latin typeface="Verdana" panose="020B0604030504040204" pitchFamily="34" charset="0"/>
            <a:ea typeface="Verdana" panose="020B0604030504040204" pitchFamily="34" charset="0"/>
            <a:cs typeface="Verdana" panose="020B0604030504040204" pitchFamily="34" charset="0"/>
          </a:endParaRPr>
        </a:p>
      </dsp:txBody>
      <dsp:txXfrm>
        <a:off x="6659378" y="1818413"/>
        <a:ext cx="2004119" cy="2025000"/>
      </dsp:txXfrm>
    </dsp:sp>
    <dsp:sp modelId="{9B049B6A-E433-4A67-83CA-0D45109A145F}">
      <dsp:nvSpPr>
        <dsp:cNvPr id="0" name=""/>
        <dsp:cNvSpPr/>
      </dsp:nvSpPr>
      <dsp:spPr>
        <a:xfrm>
          <a:off x="9621278" y="507924"/>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E19018A-FF3B-4E30-84BC-D46D059BE9C3}">
      <dsp:nvSpPr>
        <dsp:cNvPr id="0" name=""/>
        <dsp:cNvSpPr/>
      </dsp:nvSpPr>
      <dsp:spPr>
        <a:xfrm>
          <a:off x="8978498" y="1818413"/>
          <a:ext cx="2095560" cy="2025000"/>
        </a:xfrm>
        <a:prstGeom prst="rect">
          <a:avLst/>
        </a:prstGeom>
        <a:no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GB" sz="2400" kern="1200">
              <a:latin typeface="Verdana" panose="020B0604030504040204" pitchFamily="34" charset="0"/>
              <a:ea typeface="Verdana" panose="020B0604030504040204" pitchFamily="34" charset="0"/>
              <a:cs typeface="Verdana" panose="020B0604030504040204" pitchFamily="34" charset="0"/>
            </a:rPr>
            <a:t>Contact charity to arrange a meeting or visit</a:t>
          </a:r>
          <a:endParaRPr lang="en-US" sz="2400" kern="1200">
            <a:latin typeface="Verdana" panose="020B0604030504040204" pitchFamily="34" charset="0"/>
            <a:ea typeface="Verdana" panose="020B0604030504040204" pitchFamily="34" charset="0"/>
            <a:cs typeface="Verdana" panose="020B0604030504040204" pitchFamily="34" charset="0"/>
          </a:endParaRPr>
        </a:p>
      </dsp:txBody>
      <dsp:txXfrm>
        <a:off x="8978498" y="1818413"/>
        <a:ext cx="2095560" cy="2025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EDEFE-4839-47F3-A8A9-CF2CB26874AF}">
      <dsp:nvSpPr>
        <dsp:cNvPr id="0" name=""/>
        <dsp:cNvSpPr/>
      </dsp:nvSpPr>
      <dsp:spPr>
        <a:xfrm>
          <a:off x="600515" y="302753"/>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8E8D6B-B6B4-42EA-9EAD-D697B285756D}">
      <dsp:nvSpPr>
        <dsp:cNvPr id="0" name=""/>
        <dsp:cNvSpPr/>
      </dsp:nvSpPr>
      <dsp:spPr>
        <a:xfrm>
          <a:off x="93149" y="1371016"/>
          <a:ext cx="1800000" cy="2541645"/>
        </a:xfrm>
        <a:prstGeom prst="rect">
          <a:avLst/>
        </a:prstGeom>
        <a:no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GB" sz="2400" kern="1200">
              <a:latin typeface="Verdana" panose="020B0604030504040204" pitchFamily="34" charset="0"/>
              <a:ea typeface="Verdana" panose="020B0604030504040204" pitchFamily="34" charset="0"/>
              <a:cs typeface="Verdana" panose="020B0604030504040204" pitchFamily="34" charset="0"/>
            </a:rPr>
            <a:t>Contact charity again if you have not heard anything</a:t>
          </a:r>
          <a:endParaRPr lang="en-US" sz="2400" kern="1200">
            <a:latin typeface="Verdana" panose="020B0604030504040204" pitchFamily="34" charset="0"/>
            <a:ea typeface="Verdana" panose="020B0604030504040204" pitchFamily="34" charset="0"/>
            <a:cs typeface="Verdana" panose="020B0604030504040204" pitchFamily="34" charset="0"/>
          </a:endParaRPr>
        </a:p>
      </dsp:txBody>
      <dsp:txXfrm>
        <a:off x="93149" y="1371016"/>
        <a:ext cx="1800000" cy="2541645"/>
      </dsp:txXfrm>
    </dsp:sp>
    <dsp:sp modelId="{837B7723-33A2-401D-9F38-890BCE625E0D}">
      <dsp:nvSpPr>
        <dsp:cNvPr id="0" name=""/>
        <dsp:cNvSpPr/>
      </dsp:nvSpPr>
      <dsp:spPr>
        <a:xfrm>
          <a:off x="2880278" y="375665"/>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897258-826C-4153-8871-8D46B4159A09}">
      <dsp:nvSpPr>
        <dsp:cNvPr id="0" name=""/>
        <dsp:cNvSpPr/>
      </dsp:nvSpPr>
      <dsp:spPr>
        <a:xfrm>
          <a:off x="2208149" y="1490885"/>
          <a:ext cx="2129526" cy="2250000"/>
        </a:xfrm>
        <a:prstGeom prst="rect">
          <a:avLst/>
        </a:prstGeom>
        <a:no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GB" sz="2400" kern="1200" dirty="0">
              <a:latin typeface="Verdana" panose="020B0604030504040204" pitchFamily="34" charset="0"/>
              <a:ea typeface="Verdana" panose="020B0604030504040204" pitchFamily="34" charset="0"/>
              <a:cs typeface="Verdana" panose="020B0604030504040204" pitchFamily="34" charset="0"/>
            </a:rPr>
            <a:t>Begin to prepare your presentation</a:t>
          </a:r>
          <a:endParaRPr lang="en-US" sz="2400" kern="1200" dirty="0">
            <a:latin typeface="Verdana" panose="020B0604030504040204" pitchFamily="34" charset="0"/>
            <a:ea typeface="Verdana" panose="020B0604030504040204" pitchFamily="34" charset="0"/>
            <a:cs typeface="Verdana" panose="020B0604030504040204" pitchFamily="34" charset="0"/>
          </a:endParaRPr>
        </a:p>
      </dsp:txBody>
      <dsp:txXfrm>
        <a:off x="2208149" y="1490885"/>
        <a:ext cx="2129526" cy="2250000"/>
      </dsp:txXfrm>
    </dsp:sp>
    <dsp:sp modelId="{202C14B3-1EB9-4FBD-BEA0-0DFA50208166}">
      <dsp:nvSpPr>
        <dsp:cNvPr id="0" name=""/>
        <dsp:cNvSpPr/>
      </dsp:nvSpPr>
      <dsp:spPr>
        <a:xfrm>
          <a:off x="5351921" y="375665"/>
          <a:ext cx="810000" cy="810000"/>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308383-B8EA-49D4-9225-0AFD65AB822F}">
      <dsp:nvSpPr>
        <dsp:cNvPr id="0" name=""/>
        <dsp:cNvSpPr/>
      </dsp:nvSpPr>
      <dsp:spPr>
        <a:xfrm>
          <a:off x="4616189" y="1503260"/>
          <a:ext cx="2183759" cy="2250000"/>
        </a:xfrm>
        <a:prstGeom prst="rect">
          <a:avLst/>
        </a:prstGeom>
        <a:no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GB" sz="2400" kern="1200" dirty="0">
              <a:latin typeface="Verdana" panose="020B0604030504040204" pitchFamily="34" charset="0"/>
              <a:ea typeface="Verdana" panose="020B0604030504040204" pitchFamily="34" charset="0"/>
              <a:cs typeface="Verdana" panose="020B0604030504040204" pitchFamily="34" charset="0"/>
            </a:rPr>
            <a:t>Organise who will say what in the presentation</a:t>
          </a:r>
          <a:endParaRPr lang="en-US" sz="2400" kern="1200" dirty="0">
            <a:latin typeface="Verdana" panose="020B0604030504040204" pitchFamily="34" charset="0"/>
            <a:ea typeface="Verdana" panose="020B0604030504040204" pitchFamily="34" charset="0"/>
            <a:cs typeface="Verdana" panose="020B0604030504040204" pitchFamily="34" charset="0"/>
          </a:endParaRPr>
        </a:p>
      </dsp:txBody>
      <dsp:txXfrm>
        <a:off x="4616189" y="1503260"/>
        <a:ext cx="2183759" cy="2250000"/>
      </dsp:txXfrm>
    </dsp:sp>
    <dsp:sp modelId="{6A6F335A-13F9-4C4A-98A3-1B810099F51B}">
      <dsp:nvSpPr>
        <dsp:cNvPr id="0" name=""/>
        <dsp:cNvSpPr/>
      </dsp:nvSpPr>
      <dsp:spPr>
        <a:xfrm>
          <a:off x="7760861" y="375665"/>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435C84-BB5E-47D3-8B53-B304009C36C1}">
      <dsp:nvSpPr>
        <dsp:cNvPr id="0" name=""/>
        <dsp:cNvSpPr/>
      </dsp:nvSpPr>
      <dsp:spPr>
        <a:xfrm>
          <a:off x="7151435" y="1490885"/>
          <a:ext cx="2004119" cy="2250000"/>
        </a:xfrm>
        <a:prstGeom prst="rect">
          <a:avLst/>
        </a:prstGeom>
        <a:no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en-GB" sz="2200" kern="1200" dirty="0">
              <a:latin typeface="Verdana" panose="020B0604030504040204" pitchFamily="34" charset="0"/>
              <a:ea typeface="Verdana" panose="020B0604030504040204" pitchFamily="34" charset="0"/>
              <a:cs typeface="Verdana" panose="020B0604030504040204" pitchFamily="34" charset="0"/>
            </a:rPr>
            <a:t>Rehearse presentation</a:t>
          </a:r>
          <a:endParaRPr lang="en-US" sz="2200" kern="1200" dirty="0">
            <a:latin typeface="Verdana" panose="020B0604030504040204" pitchFamily="34" charset="0"/>
            <a:ea typeface="Verdana" panose="020B0604030504040204" pitchFamily="34" charset="0"/>
            <a:cs typeface="Verdana" panose="020B0604030504040204" pitchFamily="34" charset="0"/>
          </a:endParaRPr>
        </a:p>
      </dsp:txBody>
      <dsp:txXfrm>
        <a:off x="7151435" y="1490885"/>
        <a:ext cx="2004119" cy="2250000"/>
      </dsp:txXfrm>
    </dsp:sp>
    <dsp:sp modelId="{BFC55E63-4FF2-AC47-B40E-CD9E9167A73F}">
      <dsp:nvSpPr>
        <dsp:cNvPr id="0" name=""/>
        <dsp:cNvSpPr/>
      </dsp:nvSpPr>
      <dsp:spPr>
        <a:xfrm>
          <a:off x="9977921" y="375665"/>
          <a:ext cx="810000" cy="810000"/>
        </a:xfrm>
        <a:prstGeom prst="rect">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F36AEF-7FAE-E34E-A36B-370F30625E9F}">
      <dsp:nvSpPr>
        <dsp:cNvPr id="0" name=""/>
        <dsp:cNvSpPr/>
      </dsp:nvSpPr>
      <dsp:spPr>
        <a:xfrm>
          <a:off x="9470555" y="1441475"/>
          <a:ext cx="1800000" cy="2250000"/>
        </a:xfrm>
        <a:prstGeom prst="rect">
          <a:avLst/>
        </a:prstGeom>
        <a:no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GB" sz="2400" kern="1200" dirty="0"/>
            <a:t>Sign up to a time slot for your presentation on Friday</a:t>
          </a:r>
        </a:p>
      </dsp:txBody>
      <dsp:txXfrm>
        <a:off x="9470555" y="1441475"/>
        <a:ext cx="1800000" cy="225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EDEFE-4839-47F3-A8A9-CF2CB26874AF}">
      <dsp:nvSpPr>
        <dsp:cNvPr id="0" name=""/>
        <dsp:cNvSpPr/>
      </dsp:nvSpPr>
      <dsp:spPr>
        <a:xfrm>
          <a:off x="986125" y="576227"/>
          <a:ext cx="944837" cy="94483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8E8D6B-B6B4-42EA-9EAD-D697B285756D}">
      <dsp:nvSpPr>
        <dsp:cNvPr id="0" name=""/>
        <dsp:cNvSpPr/>
      </dsp:nvSpPr>
      <dsp:spPr>
        <a:xfrm>
          <a:off x="315175" y="1876033"/>
          <a:ext cx="2286737" cy="1899077"/>
        </a:xfrm>
        <a:prstGeom prst="rect">
          <a:avLst/>
        </a:prstGeom>
        <a:no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endParaRPr lang="en-GB" sz="2400" kern="1200" dirty="0">
            <a:latin typeface="Verdana" panose="020B0604030504040204" pitchFamily="34" charset="0"/>
            <a:ea typeface="Verdana" panose="020B0604030504040204" pitchFamily="34" charset="0"/>
            <a:cs typeface="Verdana" panose="020B0604030504040204" pitchFamily="34" charset="0"/>
          </a:endParaRPr>
        </a:p>
        <a:p>
          <a:pPr marL="0" lvl="0" indent="0" algn="ctr" defTabSz="1066800">
            <a:lnSpc>
              <a:spcPct val="100000"/>
            </a:lnSpc>
            <a:spcBef>
              <a:spcPct val="0"/>
            </a:spcBef>
            <a:spcAft>
              <a:spcPct val="35000"/>
            </a:spcAft>
            <a:buNone/>
          </a:pPr>
          <a:r>
            <a:rPr lang="en-GB" sz="2400" kern="1200" dirty="0">
              <a:latin typeface="Verdana" panose="020B0604030504040204" pitchFamily="34" charset="0"/>
              <a:ea typeface="Verdana" panose="020B0604030504040204" pitchFamily="34" charset="0"/>
              <a:cs typeface="Verdana" panose="020B0604030504040204" pitchFamily="34" charset="0"/>
            </a:rPr>
            <a:t>Get organised / upload your presentation</a:t>
          </a:r>
          <a:endParaRPr lang="en-US" sz="2400" kern="1200" dirty="0">
            <a:latin typeface="Verdana" panose="020B0604030504040204" pitchFamily="34" charset="0"/>
            <a:ea typeface="Verdana" panose="020B0604030504040204" pitchFamily="34" charset="0"/>
            <a:cs typeface="Verdana" panose="020B0604030504040204" pitchFamily="34" charset="0"/>
          </a:endParaRPr>
        </a:p>
      </dsp:txBody>
      <dsp:txXfrm>
        <a:off x="315175" y="1876033"/>
        <a:ext cx="2286737" cy="1899077"/>
      </dsp:txXfrm>
    </dsp:sp>
    <dsp:sp modelId="{837B7723-33A2-401D-9F38-890BCE625E0D}">
      <dsp:nvSpPr>
        <dsp:cNvPr id="0" name=""/>
        <dsp:cNvSpPr/>
      </dsp:nvSpPr>
      <dsp:spPr>
        <a:xfrm>
          <a:off x="3738940" y="630705"/>
          <a:ext cx="944837" cy="94483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897258-826C-4153-8871-8D46B4159A09}">
      <dsp:nvSpPr>
        <dsp:cNvPr id="0" name=""/>
        <dsp:cNvSpPr/>
      </dsp:nvSpPr>
      <dsp:spPr>
        <a:xfrm>
          <a:off x="2969349" y="2039467"/>
          <a:ext cx="2484019" cy="1681165"/>
        </a:xfrm>
        <a:prstGeom prst="rect">
          <a:avLst/>
        </a:prstGeom>
        <a:no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GB" sz="2400" kern="1200" dirty="0">
              <a:latin typeface="Verdana" panose="020B0604030504040204" pitchFamily="34" charset="0"/>
              <a:ea typeface="Verdana" panose="020B0604030504040204" pitchFamily="34" charset="0"/>
              <a:cs typeface="Verdana" panose="020B0604030504040204" pitchFamily="34" charset="0"/>
            </a:rPr>
            <a:t>Presentations begin at 9:30am. Check your slot</a:t>
          </a:r>
          <a:endParaRPr lang="en-US" sz="2400" kern="1200" dirty="0">
            <a:latin typeface="Verdana" panose="020B0604030504040204" pitchFamily="34" charset="0"/>
            <a:ea typeface="Verdana" panose="020B0604030504040204" pitchFamily="34" charset="0"/>
            <a:cs typeface="Verdana" panose="020B0604030504040204" pitchFamily="34" charset="0"/>
          </a:endParaRPr>
        </a:p>
      </dsp:txBody>
      <dsp:txXfrm>
        <a:off x="2969349" y="2039467"/>
        <a:ext cx="2484019" cy="1681165"/>
      </dsp:txXfrm>
    </dsp:sp>
    <dsp:sp modelId="{202C14B3-1EB9-4FBD-BEA0-0DFA50208166}">
      <dsp:nvSpPr>
        <dsp:cNvPr id="0" name=""/>
        <dsp:cNvSpPr/>
      </dsp:nvSpPr>
      <dsp:spPr>
        <a:xfrm>
          <a:off x="6622027" y="630705"/>
          <a:ext cx="944837" cy="944837"/>
        </a:xfrm>
        <a:prstGeom prst="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308383-B8EA-49D4-9225-0AFD65AB822F}">
      <dsp:nvSpPr>
        <dsp:cNvPr id="0" name=""/>
        <dsp:cNvSpPr/>
      </dsp:nvSpPr>
      <dsp:spPr>
        <a:xfrm>
          <a:off x="5820805" y="2039467"/>
          <a:ext cx="2547281" cy="1681165"/>
        </a:xfrm>
        <a:prstGeom prst="rect">
          <a:avLst/>
        </a:prstGeom>
        <a:no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GB" sz="2400" kern="1200">
              <a:latin typeface="Verdana" panose="020B0604030504040204" pitchFamily="34" charset="0"/>
              <a:ea typeface="Verdana" panose="020B0604030504040204" pitchFamily="34" charset="0"/>
              <a:cs typeface="Verdana" panose="020B0604030504040204" pitchFamily="34" charset="0"/>
            </a:rPr>
            <a:t>Keep practising even if you have presented</a:t>
          </a:r>
          <a:endParaRPr lang="en-US" sz="2400" kern="1200">
            <a:latin typeface="Verdana" panose="020B0604030504040204" pitchFamily="34" charset="0"/>
            <a:ea typeface="Verdana" panose="020B0604030504040204" pitchFamily="34" charset="0"/>
            <a:cs typeface="Verdana" panose="020B0604030504040204" pitchFamily="34" charset="0"/>
          </a:endParaRPr>
        </a:p>
      </dsp:txBody>
      <dsp:txXfrm>
        <a:off x="5820805" y="2039467"/>
        <a:ext cx="2547281" cy="1681165"/>
      </dsp:txXfrm>
    </dsp:sp>
    <dsp:sp modelId="{6A6F335A-13F9-4C4A-98A3-1B810099F51B}">
      <dsp:nvSpPr>
        <dsp:cNvPr id="0" name=""/>
        <dsp:cNvSpPr/>
      </dsp:nvSpPr>
      <dsp:spPr>
        <a:xfrm>
          <a:off x="9431974" y="577323"/>
          <a:ext cx="944837" cy="94483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435C84-BB5E-47D3-8B53-B304009C36C1}">
      <dsp:nvSpPr>
        <dsp:cNvPr id="0" name=""/>
        <dsp:cNvSpPr/>
      </dsp:nvSpPr>
      <dsp:spPr>
        <a:xfrm>
          <a:off x="8735524" y="1879323"/>
          <a:ext cx="2337737" cy="1894690"/>
        </a:xfrm>
        <a:prstGeom prst="rect">
          <a:avLst/>
        </a:prstGeom>
        <a:no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en-US" sz="2200" kern="1200">
              <a:latin typeface="Verdana" panose="020B0604030504040204" pitchFamily="34" charset="0"/>
              <a:ea typeface="Verdana" panose="020B0604030504040204" pitchFamily="34" charset="0"/>
              <a:cs typeface="Verdana" panose="020B0604030504040204" pitchFamily="34" charset="0"/>
            </a:rPr>
            <a:t>Final showcase begins at 2pm. Finalists be ready at 1:45pm</a:t>
          </a:r>
        </a:p>
      </dsp:txBody>
      <dsp:txXfrm>
        <a:off x="8735524" y="1879323"/>
        <a:ext cx="2337737" cy="1894690"/>
      </dsp:txXfrm>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8-30T19:43:31.927"/>
    </inkml:context>
    <inkml:brush xml:id="br0">
      <inkml:brushProperty name="width" value="0.05" units="cm"/>
      <inkml:brushProperty name="height" value="0.05" units="cm"/>
      <inkml:brushProperty name="color" value="#E71224"/>
    </inkml:brush>
  </inkml:definitions>
  <inkml:trace contextRef="#ctx0" brushRef="#br0">3504 268 24575,'-84'-39'0,"25"20"0,-10 1 0,4 0 0,-9-8 0,-2 1 0,5 6 0,-6 2 0,3 3 0,-18-2 0,6 5 0,23 5 0,0 1-1192,-31-9 0,1 2 1192,35 11 0,4 1 0,-42-7-100,39 7 0,0 0 100,5 0 0,0 0 0,1 0 0,-1 0 0,1 0 0,-2 0 0,-13 0 0,0 0 0,16 0 0,-1 0 0,-14 0 0,1 0 0,-21 0-320,-6 0 320,8 0 0,0 0 0,8 0 0,3 6 0,15 6 0,-6 8 1709,14 4-1709,-6 0 829,7 0-829,1-1 366,-1 1-366,7-1 0,1 5 0,7-4 0,-3 10 0,1 2 0,-1 1 0,-2 13 0,2-13 0,4 11 0,3-6 0,-2 7 0,11-1 0,-9 1 0,11-1 0,-1-1 0,3-6 0,4 4 0,6-4 0,0 6 0,6-6 0,0 12 0,0-10 0,0 19 0,0 3 0,6 2 0,12 5 0,17-6-417,21 10 417,9-3-508,-26-33 0,2 0 508,-1-3 0,1-1 0,8-1 0,0-1 0,1 4 0,1-1 0,3-5 0,2 0 0,-2 3 0,2 0 0,2-3 0,1-1 0,0-2 0,1-2 0,8 1 0,1-1-869,0-1 1,2-3 868,9 0 0,2-2 0,0 1 0,1-2 0,5-6 0,0-1 0,0 4 0,1-1 0,-2-5 0,1-2 0,1 4 0,-1-1 0,0-2 0,0-2 0,-5 1 0,-1-1 0,0 1 0,-2-1 0,-3 1 0,-3-1 0,-18 0 0,0-1-107,9 1 1,0 0 106,-4-1 0,-1 1 0,-9-1 0,2 1 0,25 1 0,-3-2 0,7 1 0,-30-1 0,0-1 0,29-5 0,-7 5 0,9 0 0,0-4 0,-9 10 0,7-11 0,-15 5 356,7-6-356,-9 0 931,0 0-931,0 0 1844,-7 0-1844,5 0 252,-12 0-252,4 0 0,-6 0 0,-7 0 0,4 0 0,-10 0 0,4 0 0,0-6 0,-5-5 0,6-1 0,-1-10 0,-11 6 0,10-7 0,-17 3 0,6-7 0,-7 6 0,-3-10 0,-3 4 0,-3-6 0,1-6 0,-1-2 0,-4-7 0,-2-7 0,-5-19 0,0 19 0,0-31 0,0 33 0,0-19 0,0 15 0,0-5 0,-5 12 0,-2-5 0,-5 8 0,-5-1 0,3 1 0,-8-1 0,3 1 0,1-1 0,-5 0 0,5 1 0,-6-1 0,0 1 0,-5 4 0,4-3 0,-11 2 0,11-4 0,-11 4 0,6 3 0,-7-2 0,-6 5 0,4-6 0,-11 6 0,6 1 0,1 6 0,-7-6 0,9 12 0,-9-5 0,1 0 0,-15 2 0,4-3 0,-21 9 0,6-3 0,8 16 0,-12-16 0,21 16 0,-23-11 0,22 8 0,-4-1 0,15 1 0,0 0 0,7 0 0,2 6 0,6-4 0,1 4 0,-1-5 0,6 0 0,-5 1 0,11-1 0,-5 5 0,6-3 0,0 4 0,5-1 0,1-2 0,5 7 0,4-3 0,2 4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8-30T19:43:36.011"/>
    </inkml:context>
    <inkml:brush xml:id="br0">
      <inkml:brushProperty name="width" value="0.05" units="cm"/>
      <inkml:brushProperty name="height" value="0.05" units="cm"/>
      <inkml:brushProperty name="color" value="#E71224"/>
    </inkml:brush>
  </inkml:definitions>
  <inkml:trace contextRef="#ctx0" brushRef="#br0">5046 200 19063,'-36'0'0,"0"0"2540,-10 0-2540,-15 0 939,16 0-939,-26 0 0,-3 0 0,14 0 0,-3 0 0,2 0 0,-1 0 0,-14 0 0,-1 0 0,8 0 0,1 0 0,-1 0 0,-2 0 0,-4 0 0,0 0-81,-1 0 1,1 0 80,0 0 0,-1 0-80,1 0 0,0 0 80,0 0 0,-1 0 0,1 0 0,0 0 0,-1 0 0,1 0 0,0 0 0,0 0 0,-6 0 0,-1 0 0,0 0 0,-1 0-1086,-11 0 0,-2 0 1086,6 0 0,0 0 0,-4 0 0,0 0 0,4 0 0,3 0-698,10 0 0,0 0 698,-3 0 0,1 0 0,14-1 0,1 2-183,-5 5 0,1 2 183,4 0 0,2 2 0,3 4 0,2 2 0,-2-1 0,4 1 1022,-24 10-1022,30-8 0,1 0 0,-21 16 0,-15 1 0,9 11 0,16-11 0,-1 11 2071,16-9-2071,1 0 1658,6 5-1658,8-6 1179,-1 5-1179,8-2 358,4-4-358,-4 11 0,9-6 0,1 8 0,7 7 0,5 9 0,0 11 0,0-1 0,6-1 0,21 2 0,18-4 0,-13-31 0,4 0 0,7-1 0,4-2 0,1-1 0,5-2-284,9 3 0,5-3 284,8-3 0,2-3-1153,4 2 1,3-1 1152,9 0 0,3-3 0,-2-3 0,5 0-1286,-9-2 0,6 0 0,-1-3 1286,-7-5 0,0-3 0,3 1 0,-12 0 0,3 1 0,0-1 0,-5-2-763,6-1 0,-4-2 0,2 0 763,7-2 0,2 0 0,3-1 0,-11-1 0,2 1 0,1-2 0,0 1-569,-1-2 0,1 0 0,0 0 0,-1 0 569,2 0 0,-1 0 0,0 0 0,-1 0 0,-6 0 0,-1 0 0,-1 0 0,-3 0-183,5 0 1,-2 0 0,1 0 182,11 0 0,2 0 0,1 0 0,-3 0 0,1 0 0,-2 0 0,-7 0 0,-1 0 0,1 0 0,3 0 0,1 0 0,-1 0 0,-4 0 0,0 0 0,-2 0 0,-2-1 0,-1 1 0,0 1 348,-1 1 1,0 1-1,-1 0-348,23 1 0,2 2 0,-6 2 0,6 1 0,-4 0 0,-21-2 0,-4-1 0,4 1 0,18 2 0,4 0 0,-7-1 0,4 1 0,-4 0 0,1 0 0,-2 0 461,-9-1 0,-1 0-461,5 1 0,0 0 0,1-4 0,-1-1 0,-5 0 0,1-1 0,10-2 0,0-2 0,-9 1 0,-3 0 0,-12 0 0,-2 0 0,5 0 0,-2 0 0,24 0 0,-36 0 0,0 0 0,40 0 2630,-17 0-2630,-3 0 2668,-15 0-2668,-2 0 2264,-14-9-2264,4 1 1734,-10-13-1734,-1-1 0,-3-1 0,-7-16 564,9 9-564,0-32 16,-7 8-16,0-27 0,-12-3-644,-7-10 644,-3 43 0,-1-2 0,-2-3 0,-2-1 0,-1 4 0,-3 0 0,-1-10 0,-3 2 0,-18-22 0,9 34 0,-1 0 0,-23-29 0,2 1 0,11 25 0,-1 2 0,-12-7 0,3 8 0,-3 3 0,-13 2 0,12 8 0,-3 0 0,-29-7 0,28 18 0,-1 0 0,2 3 0,-2 1 0,-3-2 0,-2 1 0,1 0 0,1 0 0,-35-14 0,36 18 0,1 0 0,-28-15 0,26 14 0,0 0 0,-34-16 0,30 15 0,-1 3 0,8 1 0,-1 3 0,-7 0 0,-2 2 0,7 2 0,-1 3 0,-5 2 0,0 1 0,0 3 0,-2 0 0,-4 0 0,0 0 0,9 0 0,1 0 0,-3 0 0,1 0 0,-40 0 0,44 1 0,-1-2 0,-42-5 0,43 6 0,1-1 0,-35-12 0,28 9 0,2 0 0,-17-4 0,7 1 0,2-1 0,4 1-101,5 0 0,-1-1 101,-12 1 0,-16-5 0,8 10 0,3-4 0,15 1 0,2 4 0,7-5 638,1 6-638,6 0 208,2 0-208,11 0 0,-3 0 0,4 0 0,-6 0 0,-6 0 0,5 5 0,-12 2 0,11 4 0,-4 0 0,3 4 0,13-4 0,0-1 0,14-6 0,0-4 0,4 0 0,1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96E5E7-E88B-4A37-8A55-BE2CA1E1C09A}" type="datetimeFigureOut">
              <a:rPr lang="en-GB" smtClean="0"/>
              <a:t>14/08/2026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8E723F-C027-47B4-AD23-7342E0C55313}" type="slidenum">
              <a:rPr lang="en-GB" smtClean="0"/>
              <a:t>‹#›</a:t>
            </a:fld>
            <a:endParaRPr lang="en-GB"/>
          </a:p>
        </p:txBody>
      </p:sp>
    </p:spTree>
    <p:extLst>
      <p:ext uri="{BB962C8B-B14F-4D97-AF65-F5344CB8AC3E}">
        <p14:creationId xmlns:p14="http://schemas.microsoft.com/office/powerpoint/2010/main" val="3071082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b6bf6a5352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b6bf6a5352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b6bf6a5352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b6bf6a5352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35423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51368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b6bf6a5352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b6bf6a5352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704173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b6bf6a5352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b6bf6a5352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32309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6399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b6bf6a5352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b6bf6a5352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41662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b6bf6a5352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b6bf6a5352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65271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b6bf6a5352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b6bf6a5352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40854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b6bf6a5352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b6bf6a5352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877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b6bf6a5352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b6bf6a5352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b6bf6a5352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b6bf6a5352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83493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98229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b6bf6a5352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b6bf6a5352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72829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b6bf6a5352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b6bf6a5352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10526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b6bf6a5352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b6bf6a5352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816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34915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b6bf6a5352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b6bf6a5352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91779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a:t>
            </a:r>
            <a:r>
              <a:rPr lang="en-GB" dirty="0" err="1"/>
              <a:t>ypiscotland.org.uk</a:t>
            </a:r>
            <a:r>
              <a:rPr lang="en-GB" dirty="0"/>
              <a:t>/ </a:t>
            </a:r>
          </a:p>
        </p:txBody>
      </p:sp>
      <p:sp>
        <p:nvSpPr>
          <p:cNvPr id="4" name="Slide Number Placeholder 3"/>
          <p:cNvSpPr>
            <a:spLocks noGrp="1"/>
          </p:cNvSpPr>
          <p:nvPr>
            <p:ph type="sldNum" sz="quarter" idx="5"/>
          </p:nvPr>
        </p:nvSpPr>
        <p:spPr/>
        <p:txBody>
          <a:bodyPr/>
          <a:lstStyle/>
          <a:p>
            <a:fld id="{678E723F-C027-47B4-AD23-7342E0C55313}" type="slidenum">
              <a:rPr lang="en-GB" smtClean="0"/>
              <a:t>18</a:t>
            </a:fld>
            <a:endParaRPr lang="en-GB"/>
          </a:p>
        </p:txBody>
      </p:sp>
    </p:spTree>
    <p:extLst>
      <p:ext uri="{BB962C8B-B14F-4D97-AF65-F5344CB8AC3E}">
        <p14:creationId xmlns:p14="http://schemas.microsoft.com/office/powerpoint/2010/main" val="1310517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78E723F-C027-47B4-AD23-7342E0C55313}" type="slidenum">
              <a:rPr lang="en-GB" smtClean="0"/>
              <a:t>19</a:t>
            </a:fld>
            <a:endParaRPr lang="en-GB"/>
          </a:p>
        </p:txBody>
      </p:sp>
    </p:spTree>
    <p:extLst>
      <p:ext uri="{BB962C8B-B14F-4D97-AF65-F5344CB8AC3E}">
        <p14:creationId xmlns:p14="http://schemas.microsoft.com/office/powerpoint/2010/main" val="848827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b6bf6a5352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b6bf6a5352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8120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b6bf6a5352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b6bf6a5352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b6bf6a5352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b6bf6a5352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b6bf6a5352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b6bf6a5352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8391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6bf6a5352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6bf6a5352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Substance misuse, young carers, Food poverty</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EC325-C2D0-476C-9BFA-4B92283D75A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1E07A43-E139-4A84-A976-C9EC96521D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170EC5F-F45F-4FED-978D-78E65FC0EBB3}"/>
              </a:ext>
            </a:extLst>
          </p:cNvPr>
          <p:cNvSpPr>
            <a:spLocks noGrp="1"/>
          </p:cNvSpPr>
          <p:nvPr>
            <p:ph type="dt" sz="half" idx="10"/>
          </p:nvPr>
        </p:nvSpPr>
        <p:spPr/>
        <p:txBody>
          <a:bodyPr/>
          <a:lstStyle/>
          <a:p>
            <a:fld id="{61905F75-0C23-442F-A9FC-D54F44BE441B}" type="datetimeFigureOut">
              <a:rPr lang="en-GB" smtClean="0"/>
              <a:t>14/08/2026</a:t>
            </a:fld>
            <a:endParaRPr lang="en-GB"/>
          </a:p>
        </p:txBody>
      </p:sp>
      <p:sp>
        <p:nvSpPr>
          <p:cNvPr id="5" name="Footer Placeholder 4">
            <a:extLst>
              <a:ext uri="{FF2B5EF4-FFF2-40B4-BE49-F238E27FC236}">
                <a16:creationId xmlns:a16="http://schemas.microsoft.com/office/drawing/2014/main" id="{3087AEB0-F128-468C-BFDD-1C51FAB604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C1E745-9E4A-4EA4-9676-0971EBF2AC7B}"/>
              </a:ext>
            </a:extLst>
          </p:cNvPr>
          <p:cNvSpPr>
            <a:spLocks noGrp="1"/>
          </p:cNvSpPr>
          <p:nvPr>
            <p:ph type="sldNum" sz="quarter" idx="12"/>
          </p:nvPr>
        </p:nvSpPr>
        <p:spPr/>
        <p:txBody>
          <a:bodyPr/>
          <a:lstStyle/>
          <a:p>
            <a:fld id="{8FD71FC8-F746-46E5-903F-D08D37A88991}" type="slidenum">
              <a:rPr lang="en-GB" smtClean="0"/>
              <a:t>‹#›</a:t>
            </a:fld>
            <a:endParaRPr lang="en-GB"/>
          </a:p>
        </p:txBody>
      </p:sp>
    </p:spTree>
    <p:extLst>
      <p:ext uri="{BB962C8B-B14F-4D97-AF65-F5344CB8AC3E}">
        <p14:creationId xmlns:p14="http://schemas.microsoft.com/office/powerpoint/2010/main" val="1264760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8B222-B0B2-46FD-8719-13472A6590D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2E4A631-1F32-4DD4-9320-027C766AA7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62C5C78-5A75-4A92-8F77-BE14EE3982A4}"/>
              </a:ext>
            </a:extLst>
          </p:cNvPr>
          <p:cNvSpPr>
            <a:spLocks noGrp="1"/>
          </p:cNvSpPr>
          <p:nvPr>
            <p:ph type="dt" sz="half" idx="10"/>
          </p:nvPr>
        </p:nvSpPr>
        <p:spPr/>
        <p:txBody>
          <a:bodyPr/>
          <a:lstStyle/>
          <a:p>
            <a:fld id="{61905F75-0C23-442F-A9FC-D54F44BE441B}" type="datetimeFigureOut">
              <a:rPr lang="en-GB" smtClean="0"/>
              <a:t>14/08/2026</a:t>
            </a:fld>
            <a:endParaRPr lang="en-GB"/>
          </a:p>
        </p:txBody>
      </p:sp>
      <p:sp>
        <p:nvSpPr>
          <p:cNvPr id="5" name="Footer Placeholder 4">
            <a:extLst>
              <a:ext uri="{FF2B5EF4-FFF2-40B4-BE49-F238E27FC236}">
                <a16:creationId xmlns:a16="http://schemas.microsoft.com/office/drawing/2014/main" id="{29DDD152-4FD8-4B7C-96D9-16614BEDFE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0BC8CE-A837-46D3-9863-0F76A8F20F3C}"/>
              </a:ext>
            </a:extLst>
          </p:cNvPr>
          <p:cNvSpPr>
            <a:spLocks noGrp="1"/>
          </p:cNvSpPr>
          <p:nvPr>
            <p:ph type="sldNum" sz="quarter" idx="12"/>
          </p:nvPr>
        </p:nvSpPr>
        <p:spPr/>
        <p:txBody>
          <a:bodyPr/>
          <a:lstStyle/>
          <a:p>
            <a:fld id="{8FD71FC8-F746-46E5-903F-D08D37A88991}" type="slidenum">
              <a:rPr lang="en-GB" smtClean="0"/>
              <a:t>‹#›</a:t>
            </a:fld>
            <a:endParaRPr lang="en-GB"/>
          </a:p>
        </p:txBody>
      </p:sp>
    </p:spTree>
    <p:extLst>
      <p:ext uri="{BB962C8B-B14F-4D97-AF65-F5344CB8AC3E}">
        <p14:creationId xmlns:p14="http://schemas.microsoft.com/office/powerpoint/2010/main" val="4192975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2BC5FD-2925-40B1-A4E7-62240E9FAD0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8CE8B43-9B07-4B82-8946-1C885C8AAB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0F23C3-694B-4776-882B-DB1D3077B033}"/>
              </a:ext>
            </a:extLst>
          </p:cNvPr>
          <p:cNvSpPr>
            <a:spLocks noGrp="1"/>
          </p:cNvSpPr>
          <p:nvPr>
            <p:ph type="dt" sz="half" idx="10"/>
          </p:nvPr>
        </p:nvSpPr>
        <p:spPr/>
        <p:txBody>
          <a:bodyPr/>
          <a:lstStyle/>
          <a:p>
            <a:fld id="{61905F75-0C23-442F-A9FC-D54F44BE441B}" type="datetimeFigureOut">
              <a:rPr lang="en-GB" smtClean="0"/>
              <a:t>14/08/2026</a:t>
            </a:fld>
            <a:endParaRPr lang="en-GB"/>
          </a:p>
        </p:txBody>
      </p:sp>
      <p:sp>
        <p:nvSpPr>
          <p:cNvPr id="5" name="Footer Placeholder 4">
            <a:extLst>
              <a:ext uri="{FF2B5EF4-FFF2-40B4-BE49-F238E27FC236}">
                <a16:creationId xmlns:a16="http://schemas.microsoft.com/office/drawing/2014/main" id="{394259CE-EF53-48D4-8ABE-0679205C83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D40C09-FE16-43D0-AAA7-331C6EC506C0}"/>
              </a:ext>
            </a:extLst>
          </p:cNvPr>
          <p:cNvSpPr>
            <a:spLocks noGrp="1"/>
          </p:cNvSpPr>
          <p:nvPr>
            <p:ph type="sldNum" sz="quarter" idx="12"/>
          </p:nvPr>
        </p:nvSpPr>
        <p:spPr/>
        <p:txBody>
          <a:bodyPr/>
          <a:lstStyle/>
          <a:p>
            <a:fld id="{8FD71FC8-F746-46E5-903F-D08D37A88991}" type="slidenum">
              <a:rPr lang="en-GB" smtClean="0"/>
              <a:t>‹#›</a:t>
            </a:fld>
            <a:endParaRPr lang="en-GB"/>
          </a:p>
        </p:txBody>
      </p:sp>
    </p:spTree>
    <p:extLst>
      <p:ext uri="{BB962C8B-B14F-4D97-AF65-F5344CB8AC3E}">
        <p14:creationId xmlns:p14="http://schemas.microsoft.com/office/powerpoint/2010/main" val="2155721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896590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29025B9-3618-184E-B065-7B67D7A5D9BE}"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A2A1BE-0333-C34C-98B3-17BA7B656B92}" type="slidenum">
              <a:rPr lang="en-US" smtClean="0"/>
              <a:t>‹#›</a:t>
            </a:fld>
            <a:endParaRPr lang="en-US"/>
          </a:p>
        </p:txBody>
      </p:sp>
    </p:spTree>
    <p:extLst>
      <p:ext uri="{BB962C8B-B14F-4D97-AF65-F5344CB8AC3E}">
        <p14:creationId xmlns:p14="http://schemas.microsoft.com/office/powerpoint/2010/main" val="15020187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29025B9-3618-184E-B065-7B67D7A5D9BE}"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A2A1BE-0333-C34C-98B3-17BA7B656B92}" type="slidenum">
              <a:rPr lang="en-US" smtClean="0"/>
              <a:t>‹#›</a:t>
            </a:fld>
            <a:endParaRPr lang="en-US"/>
          </a:p>
        </p:txBody>
      </p:sp>
    </p:spTree>
    <p:extLst>
      <p:ext uri="{BB962C8B-B14F-4D97-AF65-F5344CB8AC3E}">
        <p14:creationId xmlns:p14="http://schemas.microsoft.com/office/powerpoint/2010/main" val="847445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29025B9-3618-184E-B065-7B67D7A5D9BE}"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A2A1BE-0333-C34C-98B3-17BA7B656B92}" type="slidenum">
              <a:rPr lang="en-US" smtClean="0"/>
              <a:t>‹#›</a:t>
            </a:fld>
            <a:endParaRPr lang="en-US"/>
          </a:p>
        </p:txBody>
      </p:sp>
    </p:spTree>
    <p:extLst>
      <p:ext uri="{BB962C8B-B14F-4D97-AF65-F5344CB8AC3E}">
        <p14:creationId xmlns:p14="http://schemas.microsoft.com/office/powerpoint/2010/main" val="32297333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29025B9-3618-184E-B065-7B67D7A5D9BE}"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A2A1BE-0333-C34C-98B3-17BA7B656B92}" type="slidenum">
              <a:rPr lang="en-US" smtClean="0"/>
              <a:t>‹#›</a:t>
            </a:fld>
            <a:endParaRPr lang="en-US"/>
          </a:p>
        </p:txBody>
      </p:sp>
    </p:spTree>
    <p:extLst>
      <p:ext uri="{BB962C8B-B14F-4D97-AF65-F5344CB8AC3E}">
        <p14:creationId xmlns:p14="http://schemas.microsoft.com/office/powerpoint/2010/main" val="23077269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329025B9-3618-184E-B065-7B67D7A5D9BE}" type="datetimeFigureOut">
              <a:rPr lang="en-US" smtClean="0"/>
              <a:t>8/14/2026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A2A1BE-0333-C34C-98B3-17BA7B656B92}" type="slidenum">
              <a:rPr lang="en-US" smtClean="0"/>
              <a:t>‹#›</a:t>
            </a:fld>
            <a:endParaRPr lang="en-US"/>
          </a:p>
        </p:txBody>
      </p:sp>
    </p:spTree>
    <p:extLst>
      <p:ext uri="{BB962C8B-B14F-4D97-AF65-F5344CB8AC3E}">
        <p14:creationId xmlns:p14="http://schemas.microsoft.com/office/powerpoint/2010/main" val="3497167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329025B9-3618-184E-B065-7B67D7A5D9BE}" type="datetimeFigureOut">
              <a:rPr lang="en-US" smtClean="0"/>
              <a:t>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A2A1BE-0333-C34C-98B3-17BA7B656B92}" type="slidenum">
              <a:rPr lang="en-US" smtClean="0"/>
              <a:t>‹#›</a:t>
            </a:fld>
            <a:endParaRPr lang="en-US"/>
          </a:p>
        </p:txBody>
      </p:sp>
    </p:spTree>
    <p:extLst>
      <p:ext uri="{BB962C8B-B14F-4D97-AF65-F5344CB8AC3E}">
        <p14:creationId xmlns:p14="http://schemas.microsoft.com/office/powerpoint/2010/main" val="21612345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9025B9-3618-184E-B065-7B67D7A5D9BE}" type="datetimeFigureOut">
              <a:rPr lang="en-US" smtClean="0"/>
              <a:t>8/14/2026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A2A1BE-0333-C34C-98B3-17BA7B656B92}" type="slidenum">
              <a:rPr lang="en-US" smtClean="0"/>
              <a:t>‹#›</a:t>
            </a:fld>
            <a:endParaRPr lang="en-US"/>
          </a:p>
        </p:txBody>
      </p:sp>
    </p:spTree>
    <p:extLst>
      <p:ext uri="{BB962C8B-B14F-4D97-AF65-F5344CB8AC3E}">
        <p14:creationId xmlns:p14="http://schemas.microsoft.com/office/powerpoint/2010/main" val="3715548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435AC-A46A-4AA9-84E9-53BF46CFC59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749DE10-DFC3-400C-89B7-2F042B5FED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DCEFFB7-EE8A-49DE-8AFF-A350AE584048}"/>
              </a:ext>
            </a:extLst>
          </p:cNvPr>
          <p:cNvSpPr>
            <a:spLocks noGrp="1"/>
          </p:cNvSpPr>
          <p:nvPr>
            <p:ph type="dt" sz="half" idx="10"/>
          </p:nvPr>
        </p:nvSpPr>
        <p:spPr/>
        <p:txBody>
          <a:bodyPr/>
          <a:lstStyle/>
          <a:p>
            <a:fld id="{61905F75-0C23-442F-A9FC-D54F44BE441B}" type="datetimeFigureOut">
              <a:rPr lang="en-GB" smtClean="0"/>
              <a:t>14/08/2026</a:t>
            </a:fld>
            <a:endParaRPr lang="en-GB"/>
          </a:p>
        </p:txBody>
      </p:sp>
      <p:sp>
        <p:nvSpPr>
          <p:cNvPr id="5" name="Footer Placeholder 4">
            <a:extLst>
              <a:ext uri="{FF2B5EF4-FFF2-40B4-BE49-F238E27FC236}">
                <a16:creationId xmlns:a16="http://schemas.microsoft.com/office/drawing/2014/main" id="{ABE4A68F-CD22-4B15-8521-346019C787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4E9300-5CC7-4E8E-ACE0-717722E6CE61}"/>
              </a:ext>
            </a:extLst>
          </p:cNvPr>
          <p:cNvSpPr>
            <a:spLocks noGrp="1"/>
          </p:cNvSpPr>
          <p:nvPr>
            <p:ph type="sldNum" sz="quarter" idx="12"/>
          </p:nvPr>
        </p:nvSpPr>
        <p:spPr/>
        <p:txBody>
          <a:bodyPr/>
          <a:lstStyle/>
          <a:p>
            <a:fld id="{8FD71FC8-F746-46E5-903F-D08D37A88991}" type="slidenum">
              <a:rPr lang="en-GB" smtClean="0"/>
              <a:t>‹#›</a:t>
            </a:fld>
            <a:endParaRPr lang="en-GB"/>
          </a:p>
        </p:txBody>
      </p:sp>
    </p:spTree>
    <p:extLst>
      <p:ext uri="{BB962C8B-B14F-4D97-AF65-F5344CB8AC3E}">
        <p14:creationId xmlns:p14="http://schemas.microsoft.com/office/powerpoint/2010/main" val="42496045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329025B9-3618-184E-B065-7B67D7A5D9BE}"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A2A1BE-0333-C34C-98B3-17BA7B656B92}" type="slidenum">
              <a:rPr lang="en-US" smtClean="0"/>
              <a:t>‹#›</a:t>
            </a:fld>
            <a:endParaRPr lang="en-US"/>
          </a:p>
        </p:txBody>
      </p:sp>
    </p:spTree>
    <p:extLst>
      <p:ext uri="{BB962C8B-B14F-4D97-AF65-F5344CB8AC3E}">
        <p14:creationId xmlns:p14="http://schemas.microsoft.com/office/powerpoint/2010/main" val="4685032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329025B9-3618-184E-B065-7B67D7A5D9BE}"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A2A1BE-0333-C34C-98B3-17BA7B656B92}" type="slidenum">
              <a:rPr lang="en-US" smtClean="0"/>
              <a:t>‹#›</a:t>
            </a:fld>
            <a:endParaRPr lang="en-US"/>
          </a:p>
        </p:txBody>
      </p:sp>
    </p:spTree>
    <p:extLst>
      <p:ext uri="{BB962C8B-B14F-4D97-AF65-F5344CB8AC3E}">
        <p14:creationId xmlns:p14="http://schemas.microsoft.com/office/powerpoint/2010/main" val="33377288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29025B9-3618-184E-B065-7B67D7A5D9BE}"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A2A1BE-0333-C34C-98B3-17BA7B656B92}" type="slidenum">
              <a:rPr lang="en-US" smtClean="0"/>
              <a:t>‹#›</a:t>
            </a:fld>
            <a:endParaRPr lang="en-US"/>
          </a:p>
        </p:txBody>
      </p:sp>
    </p:spTree>
    <p:extLst>
      <p:ext uri="{BB962C8B-B14F-4D97-AF65-F5344CB8AC3E}">
        <p14:creationId xmlns:p14="http://schemas.microsoft.com/office/powerpoint/2010/main" val="11678985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29025B9-3618-184E-B065-7B67D7A5D9BE}"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A2A1BE-0333-C34C-98B3-17BA7B656B92}" type="slidenum">
              <a:rPr lang="en-US" smtClean="0"/>
              <a:t>‹#›</a:t>
            </a:fld>
            <a:endParaRPr lang="en-US"/>
          </a:p>
        </p:txBody>
      </p:sp>
    </p:spTree>
    <p:extLst>
      <p:ext uri="{BB962C8B-B14F-4D97-AF65-F5344CB8AC3E}">
        <p14:creationId xmlns:p14="http://schemas.microsoft.com/office/powerpoint/2010/main" val="1225272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CEBDC-0690-4632-9067-591E4B71DD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6B821EB-4E14-4AA3-BF1D-342D7D48E5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D3CF086-9EFE-42C5-8DB5-DFCCC37604FF}"/>
              </a:ext>
            </a:extLst>
          </p:cNvPr>
          <p:cNvSpPr>
            <a:spLocks noGrp="1"/>
          </p:cNvSpPr>
          <p:nvPr>
            <p:ph type="dt" sz="half" idx="10"/>
          </p:nvPr>
        </p:nvSpPr>
        <p:spPr/>
        <p:txBody>
          <a:bodyPr/>
          <a:lstStyle/>
          <a:p>
            <a:fld id="{61905F75-0C23-442F-A9FC-D54F44BE441B}" type="datetimeFigureOut">
              <a:rPr lang="en-GB" smtClean="0"/>
              <a:t>14/08/2026</a:t>
            </a:fld>
            <a:endParaRPr lang="en-GB"/>
          </a:p>
        </p:txBody>
      </p:sp>
      <p:sp>
        <p:nvSpPr>
          <p:cNvPr id="5" name="Footer Placeholder 4">
            <a:extLst>
              <a:ext uri="{FF2B5EF4-FFF2-40B4-BE49-F238E27FC236}">
                <a16:creationId xmlns:a16="http://schemas.microsoft.com/office/drawing/2014/main" id="{542AFFC3-CDC7-43C1-B2AC-AA8F746824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7ECAB7-B21B-40EC-926A-51D2F65A212A}"/>
              </a:ext>
            </a:extLst>
          </p:cNvPr>
          <p:cNvSpPr>
            <a:spLocks noGrp="1"/>
          </p:cNvSpPr>
          <p:nvPr>
            <p:ph type="sldNum" sz="quarter" idx="12"/>
          </p:nvPr>
        </p:nvSpPr>
        <p:spPr/>
        <p:txBody>
          <a:bodyPr/>
          <a:lstStyle/>
          <a:p>
            <a:fld id="{8FD71FC8-F746-46E5-903F-D08D37A88991}" type="slidenum">
              <a:rPr lang="en-GB" smtClean="0"/>
              <a:t>‹#›</a:t>
            </a:fld>
            <a:endParaRPr lang="en-GB"/>
          </a:p>
        </p:txBody>
      </p:sp>
    </p:spTree>
    <p:extLst>
      <p:ext uri="{BB962C8B-B14F-4D97-AF65-F5344CB8AC3E}">
        <p14:creationId xmlns:p14="http://schemas.microsoft.com/office/powerpoint/2010/main" val="2269166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4C384-1A15-4279-8D21-FE583B69A9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A31263-47F3-4A38-A0DF-B78545E7CCB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F3760AF-D465-49CD-B96B-9ABCB8C2DA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7DFF4B0-BF7A-4F62-BDA1-EAEE329BAE79}"/>
              </a:ext>
            </a:extLst>
          </p:cNvPr>
          <p:cNvSpPr>
            <a:spLocks noGrp="1"/>
          </p:cNvSpPr>
          <p:nvPr>
            <p:ph type="dt" sz="half" idx="10"/>
          </p:nvPr>
        </p:nvSpPr>
        <p:spPr/>
        <p:txBody>
          <a:bodyPr/>
          <a:lstStyle/>
          <a:p>
            <a:fld id="{61905F75-0C23-442F-A9FC-D54F44BE441B}" type="datetimeFigureOut">
              <a:rPr lang="en-GB" smtClean="0"/>
              <a:t>14/08/2026</a:t>
            </a:fld>
            <a:endParaRPr lang="en-GB"/>
          </a:p>
        </p:txBody>
      </p:sp>
      <p:sp>
        <p:nvSpPr>
          <p:cNvPr id="6" name="Footer Placeholder 5">
            <a:extLst>
              <a:ext uri="{FF2B5EF4-FFF2-40B4-BE49-F238E27FC236}">
                <a16:creationId xmlns:a16="http://schemas.microsoft.com/office/drawing/2014/main" id="{9159235B-01E4-428E-953C-CEA3142B38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2F4B85-A080-4BC5-8AAB-B0516F3F087D}"/>
              </a:ext>
            </a:extLst>
          </p:cNvPr>
          <p:cNvSpPr>
            <a:spLocks noGrp="1"/>
          </p:cNvSpPr>
          <p:nvPr>
            <p:ph type="sldNum" sz="quarter" idx="12"/>
          </p:nvPr>
        </p:nvSpPr>
        <p:spPr/>
        <p:txBody>
          <a:bodyPr/>
          <a:lstStyle/>
          <a:p>
            <a:fld id="{8FD71FC8-F746-46E5-903F-D08D37A88991}" type="slidenum">
              <a:rPr lang="en-GB" smtClean="0"/>
              <a:t>‹#›</a:t>
            </a:fld>
            <a:endParaRPr lang="en-GB"/>
          </a:p>
        </p:txBody>
      </p:sp>
    </p:spTree>
    <p:extLst>
      <p:ext uri="{BB962C8B-B14F-4D97-AF65-F5344CB8AC3E}">
        <p14:creationId xmlns:p14="http://schemas.microsoft.com/office/powerpoint/2010/main" val="319796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3F96A-65B2-4198-BBE2-3E0FBFBE303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883375C-5ECE-4CC4-BD7B-9EEDCB7788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1AB48A-EEB1-4C66-AF45-56961E0AB0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9BCC1B1-B03B-4D73-BDC6-8BF95FC9F7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9783D1-78CB-4307-81AC-A59655C04F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48D3964-26C1-401E-B8CC-CBD916C6D4C4}"/>
              </a:ext>
            </a:extLst>
          </p:cNvPr>
          <p:cNvSpPr>
            <a:spLocks noGrp="1"/>
          </p:cNvSpPr>
          <p:nvPr>
            <p:ph type="dt" sz="half" idx="10"/>
          </p:nvPr>
        </p:nvSpPr>
        <p:spPr/>
        <p:txBody>
          <a:bodyPr/>
          <a:lstStyle/>
          <a:p>
            <a:fld id="{61905F75-0C23-442F-A9FC-D54F44BE441B}" type="datetimeFigureOut">
              <a:rPr lang="en-GB" smtClean="0"/>
              <a:t>14/08/2026</a:t>
            </a:fld>
            <a:endParaRPr lang="en-GB"/>
          </a:p>
        </p:txBody>
      </p:sp>
      <p:sp>
        <p:nvSpPr>
          <p:cNvPr id="8" name="Footer Placeholder 7">
            <a:extLst>
              <a:ext uri="{FF2B5EF4-FFF2-40B4-BE49-F238E27FC236}">
                <a16:creationId xmlns:a16="http://schemas.microsoft.com/office/drawing/2014/main" id="{E19152A1-7E89-4C07-8861-83D38B3CE4B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5215916-7D38-4883-8789-A744DF506086}"/>
              </a:ext>
            </a:extLst>
          </p:cNvPr>
          <p:cNvSpPr>
            <a:spLocks noGrp="1"/>
          </p:cNvSpPr>
          <p:nvPr>
            <p:ph type="sldNum" sz="quarter" idx="12"/>
          </p:nvPr>
        </p:nvSpPr>
        <p:spPr/>
        <p:txBody>
          <a:bodyPr/>
          <a:lstStyle/>
          <a:p>
            <a:fld id="{8FD71FC8-F746-46E5-903F-D08D37A88991}" type="slidenum">
              <a:rPr lang="en-GB" smtClean="0"/>
              <a:t>‹#›</a:t>
            </a:fld>
            <a:endParaRPr lang="en-GB"/>
          </a:p>
        </p:txBody>
      </p:sp>
    </p:spTree>
    <p:extLst>
      <p:ext uri="{BB962C8B-B14F-4D97-AF65-F5344CB8AC3E}">
        <p14:creationId xmlns:p14="http://schemas.microsoft.com/office/powerpoint/2010/main" val="1600689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23AF1-D3AA-480C-8225-A5DF8450CA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2724690-4FD7-4269-B625-33608B8AADD9}"/>
              </a:ext>
            </a:extLst>
          </p:cNvPr>
          <p:cNvSpPr>
            <a:spLocks noGrp="1"/>
          </p:cNvSpPr>
          <p:nvPr>
            <p:ph type="dt" sz="half" idx="10"/>
          </p:nvPr>
        </p:nvSpPr>
        <p:spPr/>
        <p:txBody>
          <a:bodyPr/>
          <a:lstStyle/>
          <a:p>
            <a:fld id="{61905F75-0C23-442F-A9FC-D54F44BE441B}" type="datetimeFigureOut">
              <a:rPr lang="en-GB" smtClean="0"/>
              <a:t>14/08/2026</a:t>
            </a:fld>
            <a:endParaRPr lang="en-GB"/>
          </a:p>
        </p:txBody>
      </p:sp>
      <p:sp>
        <p:nvSpPr>
          <p:cNvPr id="4" name="Footer Placeholder 3">
            <a:extLst>
              <a:ext uri="{FF2B5EF4-FFF2-40B4-BE49-F238E27FC236}">
                <a16:creationId xmlns:a16="http://schemas.microsoft.com/office/drawing/2014/main" id="{3CCA5359-A36F-4B41-A3B2-09FD106A706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AD4ABF0-F4DF-427E-90D8-97C757289898}"/>
              </a:ext>
            </a:extLst>
          </p:cNvPr>
          <p:cNvSpPr>
            <a:spLocks noGrp="1"/>
          </p:cNvSpPr>
          <p:nvPr>
            <p:ph type="sldNum" sz="quarter" idx="12"/>
          </p:nvPr>
        </p:nvSpPr>
        <p:spPr/>
        <p:txBody>
          <a:bodyPr/>
          <a:lstStyle/>
          <a:p>
            <a:fld id="{8FD71FC8-F746-46E5-903F-D08D37A88991}" type="slidenum">
              <a:rPr lang="en-GB" smtClean="0"/>
              <a:t>‹#›</a:t>
            </a:fld>
            <a:endParaRPr lang="en-GB"/>
          </a:p>
        </p:txBody>
      </p:sp>
    </p:spTree>
    <p:extLst>
      <p:ext uri="{BB962C8B-B14F-4D97-AF65-F5344CB8AC3E}">
        <p14:creationId xmlns:p14="http://schemas.microsoft.com/office/powerpoint/2010/main" val="1319541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0E176A-508A-4A48-8594-A4FF76846EBB}"/>
              </a:ext>
            </a:extLst>
          </p:cNvPr>
          <p:cNvSpPr>
            <a:spLocks noGrp="1"/>
          </p:cNvSpPr>
          <p:nvPr>
            <p:ph type="dt" sz="half" idx="10"/>
          </p:nvPr>
        </p:nvSpPr>
        <p:spPr/>
        <p:txBody>
          <a:bodyPr/>
          <a:lstStyle/>
          <a:p>
            <a:fld id="{61905F75-0C23-442F-A9FC-D54F44BE441B}" type="datetimeFigureOut">
              <a:rPr lang="en-GB" smtClean="0"/>
              <a:t>14/08/2026</a:t>
            </a:fld>
            <a:endParaRPr lang="en-GB"/>
          </a:p>
        </p:txBody>
      </p:sp>
      <p:sp>
        <p:nvSpPr>
          <p:cNvPr id="3" name="Footer Placeholder 2">
            <a:extLst>
              <a:ext uri="{FF2B5EF4-FFF2-40B4-BE49-F238E27FC236}">
                <a16:creationId xmlns:a16="http://schemas.microsoft.com/office/drawing/2014/main" id="{CA89D625-1279-4968-8ED5-501E011D9DE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5C2AF4E-09A6-42A6-BAD4-B1BEAA884C3C}"/>
              </a:ext>
            </a:extLst>
          </p:cNvPr>
          <p:cNvSpPr>
            <a:spLocks noGrp="1"/>
          </p:cNvSpPr>
          <p:nvPr>
            <p:ph type="sldNum" sz="quarter" idx="12"/>
          </p:nvPr>
        </p:nvSpPr>
        <p:spPr/>
        <p:txBody>
          <a:bodyPr/>
          <a:lstStyle/>
          <a:p>
            <a:fld id="{8FD71FC8-F746-46E5-903F-D08D37A88991}" type="slidenum">
              <a:rPr lang="en-GB" smtClean="0"/>
              <a:t>‹#›</a:t>
            </a:fld>
            <a:endParaRPr lang="en-GB"/>
          </a:p>
        </p:txBody>
      </p:sp>
    </p:spTree>
    <p:extLst>
      <p:ext uri="{BB962C8B-B14F-4D97-AF65-F5344CB8AC3E}">
        <p14:creationId xmlns:p14="http://schemas.microsoft.com/office/powerpoint/2010/main" val="2761973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5B4B-7390-4AB8-B6DF-4FB0858323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505D89B-A3F8-429E-89C2-BE9007D200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8E30687-3AD5-4B23-B49B-23DCD19FDF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233562-B580-4825-863D-C435F1AD4838}"/>
              </a:ext>
            </a:extLst>
          </p:cNvPr>
          <p:cNvSpPr>
            <a:spLocks noGrp="1"/>
          </p:cNvSpPr>
          <p:nvPr>
            <p:ph type="dt" sz="half" idx="10"/>
          </p:nvPr>
        </p:nvSpPr>
        <p:spPr/>
        <p:txBody>
          <a:bodyPr/>
          <a:lstStyle/>
          <a:p>
            <a:fld id="{61905F75-0C23-442F-A9FC-D54F44BE441B}" type="datetimeFigureOut">
              <a:rPr lang="en-GB" smtClean="0"/>
              <a:t>14/08/2026</a:t>
            </a:fld>
            <a:endParaRPr lang="en-GB"/>
          </a:p>
        </p:txBody>
      </p:sp>
      <p:sp>
        <p:nvSpPr>
          <p:cNvPr id="6" name="Footer Placeholder 5">
            <a:extLst>
              <a:ext uri="{FF2B5EF4-FFF2-40B4-BE49-F238E27FC236}">
                <a16:creationId xmlns:a16="http://schemas.microsoft.com/office/drawing/2014/main" id="{E1BAA442-2E13-4A31-AEDE-89DC96EE9E9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311DFA6-D501-4D71-BADA-D8B17507998F}"/>
              </a:ext>
            </a:extLst>
          </p:cNvPr>
          <p:cNvSpPr>
            <a:spLocks noGrp="1"/>
          </p:cNvSpPr>
          <p:nvPr>
            <p:ph type="sldNum" sz="quarter" idx="12"/>
          </p:nvPr>
        </p:nvSpPr>
        <p:spPr/>
        <p:txBody>
          <a:bodyPr/>
          <a:lstStyle/>
          <a:p>
            <a:fld id="{8FD71FC8-F746-46E5-903F-D08D37A88991}" type="slidenum">
              <a:rPr lang="en-GB" smtClean="0"/>
              <a:t>‹#›</a:t>
            </a:fld>
            <a:endParaRPr lang="en-GB"/>
          </a:p>
        </p:txBody>
      </p:sp>
    </p:spTree>
    <p:extLst>
      <p:ext uri="{BB962C8B-B14F-4D97-AF65-F5344CB8AC3E}">
        <p14:creationId xmlns:p14="http://schemas.microsoft.com/office/powerpoint/2010/main" val="799547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DE978-1C52-4EDF-A7B1-B32240F3CB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E705C15-3341-4EFD-AFAE-39A73388DC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35AC3D9-AFE1-437E-B5D3-5683CD0675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B3C807-F4C7-476A-ABBF-27BFF7E0F7BD}"/>
              </a:ext>
            </a:extLst>
          </p:cNvPr>
          <p:cNvSpPr>
            <a:spLocks noGrp="1"/>
          </p:cNvSpPr>
          <p:nvPr>
            <p:ph type="dt" sz="half" idx="10"/>
          </p:nvPr>
        </p:nvSpPr>
        <p:spPr/>
        <p:txBody>
          <a:bodyPr/>
          <a:lstStyle/>
          <a:p>
            <a:fld id="{61905F75-0C23-442F-A9FC-D54F44BE441B}" type="datetimeFigureOut">
              <a:rPr lang="en-GB" smtClean="0"/>
              <a:t>14/08/2026</a:t>
            </a:fld>
            <a:endParaRPr lang="en-GB"/>
          </a:p>
        </p:txBody>
      </p:sp>
      <p:sp>
        <p:nvSpPr>
          <p:cNvPr id="6" name="Footer Placeholder 5">
            <a:extLst>
              <a:ext uri="{FF2B5EF4-FFF2-40B4-BE49-F238E27FC236}">
                <a16:creationId xmlns:a16="http://schemas.microsoft.com/office/drawing/2014/main" id="{62F668E2-F8B7-4E9F-A957-514E82CD76E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CB07807-14C7-4FFC-8CAE-E0198B22C9B6}"/>
              </a:ext>
            </a:extLst>
          </p:cNvPr>
          <p:cNvSpPr>
            <a:spLocks noGrp="1"/>
          </p:cNvSpPr>
          <p:nvPr>
            <p:ph type="sldNum" sz="quarter" idx="12"/>
          </p:nvPr>
        </p:nvSpPr>
        <p:spPr/>
        <p:txBody>
          <a:bodyPr/>
          <a:lstStyle/>
          <a:p>
            <a:fld id="{8FD71FC8-F746-46E5-903F-D08D37A88991}" type="slidenum">
              <a:rPr lang="en-GB" smtClean="0"/>
              <a:t>‹#›</a:t>
            </a:fld>
            <a:endParaRPr lang="en-GB"/>
          </a:p>
        </p:txBody>
      </p:sp>
    </p:spTree>
    <p:extLst>
      <p:ext uri="{BB962C8B-B14F-4D97-AF65-F5344CB8AC3E}">
        <p14:creationId xmlns:p14="http://schemas.microsoft.com/office/powerpoint/2010/main" val="867998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5764A6-C35F-495B-9757-8330B0E4D3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DC42E1-DFC3-4050-8C90-1E87DA9BD9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3C29695-A3D0-4459-8FD8-2A3E846D1E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905F75-0C23-442F-A9FC-D54F44BE441B}" type="datetimeFigureOut">
              <a:rPr lang="en-GB" smtClean="0"/>
              <a:t>14/08/2026</a:t>
            </a:fld>
            <a:endParaRPr lang="en-GB"/>
          </a:p>
        </p:txBody>
      </p:sp>
      <p:sp>
        <p:nvSpPr>
          <p:cNvPr id="5" name="Footer Placeholder 4">
            <a:extLst>
              <a:ext uri="{FF2B5EF4-FFF2-40B4-BE49-F238E27FC236}">
                <a16:creationId xmlns:a16="http://schemas.microsoft.com/office/drawing/2014/main" id="{D7232CB9-884F-442B-8A15-C4DD88DCC1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5A10BA7-88D6-4CBA-8E2C-CFA271C327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D71FC8-F746-46E5-903F-D08D37A88991}" type="slidenum">
              <a:rPr lang="en-GB" smtClean="0"/>
              <a:t>‹#›</a:t>
            </a:fld>
            <a:endParaRPr lang="en-GB"/>
          </a:p>
        </p:txBody>
      </p:sp>
    </p:spTree>
    <p:extLst>
      <p:ext uri="{BB962C8B-B14F-4D97-AF65-F5344CB8AC3E}">
        <p14:creationId xmlns:p14="http://schemas.microsoft.com/office/powerpoint/2010/main" val="691683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9025B9-3618-184E-B065-7B67D7A5D9BE}" type="datetimeFigureOut">
              <a:rPr lang="en-US" smtClean="0"/>
              <a:t>8/14/2026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A2A1BE-0333-C34C-98B3-17BA7B656B92}" type="slidenum">
              <a:rPr lang="en-US" smtClean="0"/>
              <a:t>‹#›</a:t>
            </a:fld>
            <a:endParaRPr lang="en-US"/>
          </a:p>
        </p:txBody>
      </p:sp>
    </p:spTree>
    <p:extLst>
      <p:ext uri="{BB962C8B-B14F-4D97-AF65-F5344CB8AC3E}">
        <p14:creationId xmlns:p14="http://schemas.microsoft.com/office/powerpoint/2010/main" val="416405507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22.sv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6.sv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svg"/></Relationships>
</file>

<file path=ppt/slides/_rels/slide2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emf"/><Relationship Id="rId7" Type="http://schemas.openxmlformats.org/officeDocument/2006/relationships/image" Target="../media/image26.emf"/><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25.jpeg"/><Relationship Id="rId11" Type="http://schemas.microsoft.com/office/2007/relationships/hdphoto" Target="../media/hdphoto4.wdp"/><Relationship Id="rId5" Type="http://schemas.microsoft.com/office/2007/relationships/hdphoto" Target="../media/hdphoto2.wdp"/><Relationship Id="rId10" Type="http://schemas.openxmlformats.org/officeDocument/2006/relationships/image" Target="../media/image28.png"/><Relationship Id="rId4" Type="http://schemas.openxmlformats.org/officeDocument/2006/relationships/image" Target="../media/image24.png"/><Relationship Id="rId9" Type="http://schemas.microsoft.com/office/2007/relationships/hdphoto" Target="../media/hdphoto3.wdp"/></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22.sv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6.sv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svg"/></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5.jpeg"/><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101.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customXml" Target="../ink/ink2.xml"/><Relationship Id="rId5" Type="http://schemas.openxmlformats.org/officeDocument/2006/relationships/image" Target="../media/image90.png"/><Relationship Id="rId4" Type="http://schemas.openxmlformats.org/officeDocument/2006/relationships/customXml" Target="../ink/ink1.xml"/></Relationships>
</file>

<file path=ppt/slides/_rels/slide36.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svg"/><Relationship Id="rId7" Type="http://schemas.openxmlformats.org/officeDocument/2006/relationships/image" Target="../media/image37.svg"/><Relationship Id="rId12" Type="http://schemas.openxmlformats.org/officeDocument/2006/relationships/image" Target="../media/image42.sv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6.svg"/><Relationship Id="rId11" Type="http://schemas.openxmlformats.org/officeDocument/2006/relationships/image" Target="../media/image41.svg"/><Relationship Id="rId5" Type="http://schemas.openxmlformats.org/officeDocument/2006/relationships/image" Target="../media/image35.sv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svg"/></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ypiscotland.org.uk/school-zone/"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5.jpeg"/><Relationship Id="rId4" Type="http://schemas.microsoft.com/office/2007/relationships/hdphoto" Target="../media/hdphoto1.wdp"/></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51.svg"/></Relationships>
</file>

<file path=ppt/slides/_rels/slide44.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51.svg"/></Relationships>
</file>

<file path=ppt/slides/_rels/slide4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51.svg"/></Relationships>
</file>

<file path=ppt/slides/_rels/slide46.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svg"/><Relationship Id="rId7" Type="http://schemas.openxmlformats.org/officeDocument/2006/relationships/image" Target="../media/image56.sv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55.svg"/><Relationship Id="rId5" Type="http://schemas.openxmlformats.org/officeDocument/2006/relationships/image" Target="../media/image54.svg"/><Relationship Id="rId4" Type="http://schemas.openxmlformats.org/officeDocument/2006/relationships/image" Target="../media/image53.svg"/><Relationship Id="rId9" Type="http://schemas.openxmlformats.org/officeDocument/2006/relationships/image" Target="../media/image58.sv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eg"/><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5.jpeg"/><Relationship Id="rId4" Type="http://schemas.microsoft.com/office/2007/relationships/hdphoto" Target="../media/hdphoto1.wdp"/></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vimeo.com/173448248" TargetMode="External"/><Relationship Id="rId7" Type="http://schemas.openxmlformats.org/officeDocument/2006/relationships/image" Target="../media/image67.jpe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hyperlink" Target="https://www.youtube.com/watch?v=JvIjC--Lpis&amp;feature=share" TargetMode="External"/><Relationship Id="rId5" Type="http://schemas.openxmlformats.org/officeDocument/2006/relationships/image" Target="../media/image66.jpeg"/><Relationship Id="rId4" Type="http://schemas.openxmlformats.org/officeDocument/2006/relationships/image" Target="../media/image65.jpeg"/></Relationships>
</file>

<file path=ppt/slides/_rels/slide54.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68.svg"/><Relationship Id="rId7" Type="http://schemas.openxmlformats.org/officeDocument/2006/relationships/image" Target="../media/image72.sv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71.svg"/><Relationship Id="rId5" Type="http://schemas.openxmlformats.org/officeDocument/2006/relationships/image" Target="../media/image70.svg"/><Relationship Id="rId4" Type="http://schemas.openxmlformats.org/officeDocument/2006/relationships/image" Target="../media/image69.svg"/><Relationship Id="rId9" Type="http://schemas.openxmlformats.org/officeDocument/2006/relationships/image" Target="../media/image74.svg"/></Relationships>
</file>

<file path=ppt/slides/_rels/slide5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68.svg"/><Relationship Id="rId7" Type="http://schemas.openxmlformats.org/officeDocument/2006/relationships/image" Target="../media/image72.sv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71.svg"/><Relationship Id="rId5" Type="http://schemas.openxmlformats.org/officeDocument/2006/relationships/image" Target="../media/image70.svg"/><Relationship Id="rId4" Type="http://schemas.openxmlformats.org/officeDocument/2006/relationships/image" Target="../media/image69.svg"/><Relationship Id="rId9" Type="http://schemas.openxmlformats.org/officeDocument/2006/relationships/image" Target="../media/image74.svg"/></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81.sv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5.jpe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81.sv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1.xml.rels><?xml version="1.0" encoding="UTF-8" standalone="yes"?>
<Relationships xmlns="http://schemas.openxmlformats.org/package/2006/relationships"><Relationship Id="rId8" Type="http://schemas.openxmlformats.org/officeDocument/2006/relationships/image" Target="../media/image90.svg"/><Relationship Id="rId3" Type="http://schemas.openxmlformats.org/officeDocument/2006/relationships/image" Target="../media/image85.svg"/><Relationship Id="rId7" Type="http://schemas.openxmlformats.org/officeDocument/2006/relationships/image" Target="../media/image89.svg"/><Relationship Id="rId12" Type="http://schemas.openxmlformats.org/officeDocument/2006/relationships/image" Target="../media/image94.sv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88.svg"/><Relationship Id="rId11" Type="http://schemas.openxmlformats.org/officeDocument/2006/relationships/image" Target="../media/image93.svg"/><Relationship Id="rId5" Type="http://schemas.openxmlformats.org/officeDocument/2006/relationships/image" Target="../media/image87.svg"/><Relationship Id="rId10" Type="http://schemas.openxmlformats.org/officeDocument/2006/relationships/image" Target="../media/image92.svg"/><Relationship Id="rId4" Type="http://schemas.openxmlformats.org/officeDocument/2006/relationships/image" Target="../media/image86.svg"/><Relationship Id="rId9" Type="http://schemas.openxmlformats.org/officeDocument/2006/relationships/image" Target="../media/image91.sv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C6F757E3-5426-4273-89FF-181AE3EBBAB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19400" y="1366837"/>
            <a:ext cx="6553200" cy="4124325"/>
          </a:xfrm>
          <a:prstGeom prst="rect">
            <a:avLst/>
          </a:prstGeom>
        </p:spPr>
      </p:pic>
    </p:spTree>
    <p:extLst>
      <p:ext uri="{BB962C8B-B14F-4D97-AF65-F5344CB8AC3E}">
        <p14:creationId xmlns:p14="http://schemas.microsoft.com/office/powerpoint/2010/main" val="1137334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AFDC"/>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52A124-A9BD-EACA-A1BE-B5DFD898035C}"/>
              </a:ext>
            </a:extLst>
          </p:cNvPr>
          <p:cNvPicPr>
            <a:picLocks noChangeAspect="1"/>
          </p:cNvPicPr>
          <p:nvPr/>
        </p:nvPicPr>
        <p:blipFill>
          <a:blip r:embed="rId2">
            <a:extLst>
              <a:ext uri="{28A0092B-C50C-407E-A947-70E740481C1C}">
                <a14:useLocalDpi xmlns:a14="http://schemas.microsoft.com/office/drawing/2010/main" val="0"/>
              </a:ext>
            </a:extLst>
          </a:blip>
          <a:srcRect t="13723" b="49320"/>
          <a:stretch>
            <a:fillRect/>
          </a:stretch>
        </p:blipFill>
        <p:spPr>
          <a:xfrm>
            <a:off x="761459" y="533399"/>
            <a:ext cx="10669082" cy="5791201"/>
          </a:xfrm>
          <a:prstGeom prst="rect">
            <a:avLst/>
          </a:prstGeom>
        </p:spPr>
      </p:pic>
    </p:spTree>
    <p:extLst>
      <p:ext uri="{BB962C8B-B14F-4D97-AF65-F5344CB8AC3E}">
        <p14:creationId xmlns:p14="http://schemas.microsoft.com/office/powerpoint/2010/main" val="301894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AFDC"/>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91BC09-1251-F742-9502-F00C0A72A8B2}"/>
              </a:ext>
            </a:extLst>
          </p:cNvPr>
          <p:cNvPicPr>
            <a:picLocks noChangeAspect="1"/>
          </p:cNvPicPr>
          <p:nvPr/>
        </p:nvPicPr>
        <p:blipFill>
          <a:blip r:embed="rId2">
            <a:extLst>
              <a:ext uri="{28A0092B-C50C-407E-A947-70E740481C1C}">
                <a14:useLocalDpi xmlns:a14="http://schemas.microsoft.com/office/drawing/2010/main" val="0"/>
              </a:ext>
            </a:extLst>
          </a:blip>
          <a:srcRect t="51007" b="5778"/>
          <a:stretch>
            <a:fillRect/>
          </a:stretch>
        </p:blipFill>
        <p:spPr>
          <a:xfrm>
            <a:off x="801689" y="268224"/>
            <a:ext cx="10588622" cy="6720754"/>
          </a:xfrm>
          <a:prstGeom prst="rect">
            <a:avLst/>
          </a:prstGeom>
        </p:spPr>
      </p:pic>
    </p:spTree>
    <p:extLst>
      <p:ext uri="{BB962C8B-B14F-4D97-AF65-F5344CB8AC3E}">
        <p14:creationId xmlns:p14="http://schemas.microsoft.com/office/powerpoint/2010/main" val="926265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EF9A3-1EE6-9342-B20C-C57C5336DC96}"/>
              </a:ext>
            </a:extLst>
          </p:cNvPr>
          <p:cNvSpPr>
            <a:spLocks noGrp="1"/>
          </p:cNvSpPr>
          <p:nvPr>
            <p:ph type="title"/>
          </p:nvPr>
        </p:nvSpPr>
        <p:spPr/>
        <p:txBody>
          <a:bodyPr/>
          <a:lstStyle/>
          <a:p>
            <a:r>
              <a:rPr lang="en-GB" dirty="0">
                <a:latin typeface="Verdana" panose="020B0604030504040204" pitchFamily="34" charset="0"/>
                <a:ea typeface="Verdana" panose="020B0604030504040204" pitchFamily="34" charset="0"/>
                <a:cs typeface="Verdana" panose="020B0604030504040204" pitchFamily="34" charset="0"/>
              </a:rPr>
              <a:t>Through YPI you will:</a:t>
            </a:r>
          </a:p>
        </p:txBody>
      </p:sp>
      <p:sp>
        <p:nvSpPr>
          <p:cNvPr id="3" name="Content Placeholder 2">
            <a:extLst>
              <a:ext uri="{FF2B5EF4-FFF2-40B4-BE49-F238E27FC236}">
                <a16:creationId xmlns:a16="http://schemas.microsoft.com/office/drawing/2014/main" id="{10F42B57-3439-0F4E-B090-92119589F554}"/>
              </a:ext>
            </a:extLst>
          </p:cNvPr>
          <p:cNvSpPr>
            <a:spLocks noGrp="1"/>
          </p:cNvSpPr>
          <p:nvPr>
            <p:ph idx="1"/>
          </p:nvPr>
        </p:nvSpPr>
        <p:spPr/>
        <p:txBody>
          <a:bodyPr>
            <a:normAutofit lnSpcReduction="10000"/>
          </a:bodyPr>
          <a:lstStyle/>
          <a:p>
            <a:pPr marL="514350" lvl="0" indent="-514350">
              <a:buFont typeface="+mj-lt"/>
              <a:buAutoNum type="arabicPeriod"/>
            </a:pPr>
            <a:r>
              <a:rPr lang="en-GB" dirty="0">
                <a:solidFill>
                  <a:srgbClr val="FF2F92"/>
                </a:solidFill>
                <a:latin typeface="Verdana" panose="020B0604030504040204" pitchFamily="34" charset="0"/>
                <a:ea typeface="Verdana" panose="020B0604030504040204" pitchFamily="34" charset="0"/>
                <a:cs typeface="Verdana" panose="020B0604030504040204" pitchFamily="34" charset="0"/>
              </a:rPr>
              <a:t>Work in small teams to research the needs of your local community.</a:t>
            </a:r>
          </a:p>
          <a:p>
            <a:pPr marL="514350" lvl="0" indent="-514350">
              <a:buFont typeface="+mj-lt"/>
              <a:buAutoNum type="arabicPeriod"/>
            </a:pPr>
            <a:r>
              <a:rPr lang="en-GB" dirty="0">
                <a:solidFill>
                  <a:srgbClr val="FFC000"/>
                </a:solidFill>
                <a:latin typeface="Verdana" panose="020B0604030504040204" pitchFamily="34" charset="0"/>
                <a:ea typeface="Verdana" panose="020B0604030504040204" pitchFamily="34" charset="0"/>
                <a:cs typeface="Verdana" panose="020B0604030504040204" pitchFamily="34" charset="0"/>
              </a:rPr>
              <a:t>Identify a social issue and charity which you feel is important in your community. </a:t>
            </a:r>
          </a:p>
          <a:p>
            <a:pPr marL="514350" lvl="0" indent="-514350">
              <a:buFont typeface="+mj-lt"/>
              <a:buAutoNum type="arabicPeriod"/>
            </a:pPr>
            <a:r>
              <a:rPr lang="en-GB" dirty="0">
                <a:solidFill>
                  <a:srgbClr val="00B050"/>
                </a:solidFill>
                <a:latin typeface="Verdana" panose="020B0604030504040204" pitchFamily="34" charset="0"/>
                <a:ea typeface="Verdana" panose="020B0604030504040204" pitchFamily="34" charset="0"/>
                <a:cs typeface="Verdana" panose="020B0604030504040204" pitchFamily="34" charset="0"/>
              </a:rPr>
              <a:t>Explore the third sector to better understand how charities operate.  </a:t>
            </a:r>
          </a:p>
          <a:p>
            <a:pPr marL="514350" lvl="0" indent="-514350">
              <a:buFont typeface="+mj-lt"/>
              <a:buAutoNum type="arabicPeriod"/>
            </a:pPr>
            <a:r>
              <a:rPr lang="en-GB" dirty="0">
                <a:solidFill>
                  <a:srgbClr val="0070C0"/>
                </a:solidFill>
                <a:latin typeface="Verdana" panose="020B0604030504040204" pitchFamily="34" charset="0"/>
                <a:ea typeface="Verdana" panose="020B0604030504040204" pitchFamily="34" charset="0"/>
                <a:cs typeface="Verdana" panose="020B0604030504040204" pitchFamily="34" charset="0"/>
              </a:rPr>
              <a:t>Select and build relationships with representatives from a charity that you have selected. </a:t>
            </a:r>
          </a:p>
          <a:p>
            <a:pPr marL="514350" lvl="0" indent="-514350">
              <a:buFont typeface="+mj-lt"/>
              <a:buAutoNum type="arabicPeriod"/>
            </a:pPr>
            <a:r>
              <a:rPr lang="en-GB" dirty="0">
                <a:solidFill>
                  <a:srgbClr val="7030A0"/>
                </a:solidFill>
                <a:latin typeface="Verdana" panose="020B0604030504040204" pitchFamily="34" charset="0"/>
                <a:ea typeface="Verdana" panose="020B0604030504040204" pitchFamily="34" charset="0"/>
                <a:cs typeface="Verdana" panose="020B0604030504040204" pitchFamily="34" charset="0"/>
              </a:rPr>
              <a:t>Present on the reasons your proposed charity is most deserving of support.</a:t>
            </a:r>
          </a:p>
          <a:p>
            <a:pPr marL="514350" indent="-514350">
              <a:buFont typeface="+mj-lt"/>
              <a:buAutoNum type="arabicPeriod"/>
            </a:pPr>
            <a:endParaRPr lang="en-GB"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07612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EF9A3-1EE6-9342-B20C-C57C5336DC96}"/>
              </a:ext>
            </a:extLst>
          </p:cNvPr>
          <p:cNvSpPr>
            <a:spLocks noGrp="1"/>
          </p:cNvSpPr>
          <p:nvPr>
            <p:ph type="title"/>
          </p:nvPr>
        </p:nvSpPr>
        <p:spPr>
          <a:xfrm>
            <a:off x="508000" y="390525"/>
            <a:ext cx="10515600" cy="1325563"/>
          </a:xfrm>
        </p:spPr>
        <p:txBody>
          <a:bodyPr/>
          <a:lstStyle/>
          <a:p>
            <a:r>
              <a:rPr lang="en-GB" dirty="0">
                <a:latin typeface="Verdana" panose="020B0604030504040204" pitchFamily="34" charset="0"/>
                <a:ea typeface="Verdana" panose="020B0604030504040204" pitchFamily="34" charset="0"/>
                <a:cs typeface="Verdana" panose="020B0604030504040204" pitchFamily="34" charset="0"/>
              </a:rPr>
              <a:t>Through YPI you will:</a:t>
            </a:r>
          </a:p>
        </p:txBody>
      </p:sp>
      <p:sp>
        <p:nvSpPr>
          <p:cNvPr id="3" name="Content Placeholder 2">
            <a:extLst>
              <a:ext uri="{FF2B5EF4-FFF2-40B4-BE49-F238E27FC236}">
                <a16:creationId xmlns:a16="http://schemas.microsoft.com/office/drawing/2014/main" id="{10F42B57-3439-0F4E-B090-92119589F554}"/>
              </a:ext>
            </a:extLst>
          </p:cNvPr>
          <p:cNvSpPr>
            <a:spLocks noGrp="1"/>
          </p:cNvSpPr>
          <p:nvPr>
            <p:ph idx="1"/>
          </p:nvPr>
        </p:nvSpPr>
        <p:spPr>
          <a:xfrm>
            <a:off x="838200" y="1825625"/>
            <a:ext cx="5867400" cy="4351338"/>
          </a:xfrm>
        </p:spPr>
        <p:txBody>
          <a:bodyPr>
            <a:normAutofit/>
          </a:bodyPr>
          <a:lstStyle/>
          <a:p>
            <a:pPr marL="0" lvl="0" indent="0">
              <a:buNone/>
            </a:pPr>
            <a:r>
              <a:rPr lang="en-GB" dirty="0">
                <a:solidFill>
                  <a:srgbClr val="64A70B"/>
                </a:solidFill>
                <a:latin typeface="Verdana" panose="020B0604030504040204" pitchFamily="34" charset="0"/>
                <a:ea typeface="Verdana" panose="020B0604030504040204" pitchFamily="34" charset="0"/>
                <a:cs typeface="Verdana" panose="020B0604030504040204" pitchFamily="34" charset="0"/>
              </a:rPr>
              <a:t>Previous winners Marley, Theo and Keigan will now tell you about their experience of YPI.</a:t>
            </a:r>
          </a:p>
          <a:p>
            <a:pPr marL="0" lvl="0" indent="0">
              <a:buNone/>
            </a:pPr>
            <a:endParaRPr lang="en-GB" dirty="0">
              <a:solidFill>
                <a:srgbClr val="FF2F92"/>
              </a:solidFill>
              <a:latin typeface="Verdana" panose="020B0604030504040204" pitchFamily="34" charset="0"/>
              <a:ea typeface="Verdana" panose="020B0604030504040204" pitchFamily="34" charset="0"/>
              <a:cs typeface="Verdana" panose="020B0604030504040204" pitchFamily="34" charset="0"/>
            </a:endParaRPr>
          </a:p>
          <a:p>
            <a:pPr marL="0" indent="0">
              <a:buNone/>
            </a:pPr>
            <a:endParaRPr lang="en-GB" dirty="0">
              <a:latin typeface="Verdana" panose="020B0604030504040204" pitchFamily="34" charset="0"/>
              <a:ea typeface="Verdana" panose="020B0604030504040204" pitchFamily="34" charset="0"/>
              <a:cs typeface="Verdana" panose="020B0604030504040204" pitchFamily="34" charset="0"/>
            </a:endParaRPr>
          </a:p>
        </p:txBody>
      </p:sp>
      <p:pic>
        <p:nvPicPr>
          <p:cNvPr id="1026" name="Picture 2" descr="Image preview">
            <a:extLst>
              <a:ext uri="{FF2B5EF4-FFF2-40B4-BE49-F238E27FC236}">
                <a16:creationId xmlns:a16="http://schemas.microsoft.com/office/drawing/2014/main" id="{08B57750-93B6-A069-94B6-6608231FED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5325" y="0"/>
            <a:ext cx="51466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327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25">
            <a:extLst>
              <a:ext uri="{FF2B5EF4-FFF2-40B4-BE49-F238E27FC236}">
                <a16:creationId xmlns:a16="http://schemas.microsoft.com/office/drawing/2014/main" id="{3B3441C5-D2F2-4B35-B830-EF60DFC79B04}"/>
              </a:ext>
            </a:extLst>
          </p:cNvPr>
          <p:cNvSpPr txBox="1">
            <a:spLocks noChangeArrowheads="1"/>
          </p:cNvSpPr>
          <p:nvPr/>
        </p:nvSpPr>
        <p:spPr bwMode="auto">
          <a:xfrm>
            <a:off x="2482215" y="0"/>
            <a:ext cx="7227570" cy="1439880"/>
          </a:xfrm>
          <a:prstGeom prst="flowChartOffpageConnector">
            <a:avLst/>
          </a:prstGeom>
          <a:solidFill>
            <a:srgbClr val="00ABC9"/>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B9ACF51-9040-4E92-9714-5B38B8E78BE3}"/>
              </a:ext>
            </a:extLst>
          </p:cNvPr>
          <p:cNvSpPr txBox="1"/>
          <p:nvPr/>
        </p:nvSpPr>
        <p:spPr>
          <a:xfrm>
            <a:off x="3246070" y="376085"/>
            <a:ext cx="5636526" cy="606705"/>
          </a:xfrm>
          <a:prstGeom prst="rect">
            <a:avLst/>
          </a:prstGeom>
          <a:noFill/>
        </p:spPr>
        <p:txBody>
          <a:bodyPr wrap="square" rtlCol="0">
            <a:spAutoFit/>
          </a:bodyPr>
          <a:lstStyle/>
          <a:p>
            <a:pPr algn="ctr">
              <a:lnSpc>
                <a:spcPct val="110000"/>
              </a:lnSpc>
              <a:spcAft>
                <a:spcPts val="1800"/>
              </a:spcAft>
            </a:pPr>
            <a:r>
              <a:rPr lang="en-GB" sz="3200" dirty="0">
                <a:solidFill>
                  <a:schemeClr val="bg1"/>
                </a:solidFill>
                <a:latin typeface="Arial Black" panose="020B0A04020102020204" pitchFamily="34" charset="0"/>
                <a:ea typeface="Calibri" panose="020F0502020204030204" pitchFamily="34" charset="0"/>
                <a:cs typeface="Arial" panose="020B0604020202020204" pitchFamily="34" charset="0"/>
              </a:rPr>
              <a:t>Timeline for this week…</a:t>
            </a:r>
            <a:endParaRPr lang="en-GB" sz="3200" dirty="0">
              <a:solidFill>
                <a:schemeClr val="bg1"/>
              </a:solidFill>
              <a:effectLst/>
              <a:latin typeface="Arial Black" panose="020B0A04020102020204" pitchFamily="34" charset="0"/>
              <a:ea typeface="Calibri" panose="020F0502020204030204" pitchFamily="34" charset="0"/>
              <a:cs typeface="Arial" panose="020B0604020202020204" pitchFamily="34" charset="0"/>
            </a:endParaRPr>
          </a:p>
        </p:txBody>
      </p:sp>
      <p:graphicFrame>
        <p:nvGraphicFramePr>
          <p:cNvPr id="2" name="Content Placeholder 2">
            <a:extLst>
              <a:ext uri="{FF2B5EF4-FFF2-40B4-BE49-F238E27FC236}">
                <a16:creationId xmlns:a16="http://schemas.microsoft.com/office/drawing/2014/main" id="{2838272F-E699-734A-9964-A36599BD085E}"/>
              </a:ext>
            </a:extLst>
          </p:cNvPr>
          <p:cNvGraphicFramePr>
            <a:graphicFrameLocks noGrp="1"/>
          </p:cNvGraphicFramePr>
          <p:nvPr>
            <p:ph idx="1"/>
            <p:extLst>
              <p:ext uri="{D42A27DB-BD31-4B8C-83A1-F6EECF244321}">
                <p14:modId xmlns:p14="http://schemas.microsoft.com/office/powerpoint/2010/main" val="265604439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F7DE4D92-1376-4769-5B74-FA8B59C4A1F8}"/>
              </a:ext>
            </a:extLst>
          </p:cNvPr>
          <p:cNvSpPr txBox="1"/>
          <p:nvPr/>
        </p:nvSpPr>
        <p:spPr>
          <a:xfrm>
            <a:off x="1783723" y="3540527"/>
            <a:ext cx="2038837" cy="369332"/>
          </a:xfrm>
          <a:prstGeom prst="rect">
            <a:avLst/>
          </a:prstGeom>
          <a:solidFill>
            <a:srgbClr val="FFFF00"/>
          </a:solidFill>
          <a:ln w="28575">
            <a:solidFill>
              <a:schemeClr val="tx1"/>
            </a:solidFill>
          </a:ln>
        </p:spPr>
        <p:txBody>
          <a:bodyPr wrap="square" rtlCol="0">
            <a:spAutoFit/>
          </a:bodyPr>
          <a:lstStyle/>
          <a:p>
            <a:pPr algn="ctr"/>
            <a:r>
              <a:rPr lang="en-GB" dirty="0">
                <a:latin typeface="Verdana" panose="020B0604030504040204" pitchFamily="34" charset="0"/>
                <a:ea typeface="Verdana" panose="020B0604030504040204" pitchFamily="34" charset="0"/>
                <a:cs typeface="Verdana" panose="020B0604030504040204" pitchFamily="34" charset="0"/>
              </a:rPr>
              <a:t>Assembly hall</a:t>
            </a:r>
          </a:p>
        </p:txBody>
      </p:sp>
      <p:sp>
        <p:nvSpPr>
          <p:cNvPr id="20" name="TextBox 19">
            <a:extLst>
              <a:ext uri="{FF2B5EF4-FFF2-40B4-BE49-F238E27FC236}">
                <a16:creationId xmlns:a16="http://schemas.microsoft.com/office/drawing/2014/main" id="{7D8D4ADF-EF3F-266A-CC35-B10C7E4D893A}"/>
              </a:ext>
            </a:extLst>
          </p:cNvPr>
          <p:cNvSpPr txBox="1"/>
          <p:nvPr/>
        </p:nvSpPr>
        <p:spPr>
          <a:xfrm>
            <a:off x="4466265" y="4459046"/>
            <a:ext cx="1032662" cy="376085"/>
          </a:xfrm>
          <a:prstGeom prst="rect">
            <a:avLst/>
          </a:prstGeom>
          <a:solidFill>
            <a:srgbClr val="FFFF00"/>
          </a:solidFill>
          <a:ln w="28575">
            <a:solidFill>
              <a:schemeClr val="tx1"/>
            </a:solidFill>
          </a:ln>
        </p:spPr>
        <p:txBody>
          <a:bodyPr wrap="square" rtlCol="0">
            <a:spAutoFit/>
          </a:bodyPr>
          <a:lstStyle/>
          <a:p>
            <a:pPr algn="ctr"/>
            <a:r>
              <a:rPr lang="en-GB" dirty="0">
                <a:latin typeface="Verdana" panose="020B0604030504040204" pitchFamily="34" charset="0"/>
                <a:ea typeface="Verdana" panose="020B0604030504040204" pitchFamily="34" charset="0"/>
                <a:cs typeface="Verdana" panose="020B0604030504040204" pitchFamily="34" charset="0"/>
              </a:rPr>
              <a:t>Plaza</a:t>
            </a:r>
          </a:p>
        </p:txBody>
      </p:sp>
      <p:sp>
        <p:nvSpPr>
          <p:cNvPr id="21" name="TextBox 20">
            <a:extLst>
              <a:ext uri="{FF2B5EF4-FFF2-40B4-BE49-F238E27FC236}">
                <a16:creationId xmlns:a16="http://schemas.microsoft.com/office/drawing/2014/main" id="{1DE57EC7-B579-E5DF-8EB6-1C6B06A70FDC}"/>
              </a:ext>
            </a:extLst>
          </p:cNvPr>
          <p:cNvSpPr txBox="1"/>
          <p:nvPr/>
        </p:nvSpPr>
        <p:spPr>
          <a:xfrm>
            <a:off x="6775622" y="3540527"/>
            <a:ext cx="823783" cy="376085"/>
          </a:xfrm>
          <a:prstGeom prst="rect">
            <a:avLst/>
          </a:prstGeom>
          <a:solidFill>
            <a:srgbClr val="FFFF00"/>
          </a:solidFill>
          <a:ln w="28575">
            <a:solidFill>
              <a:schemeClr val="tx1"/>
            </a:solidFill>
          </a:ln>
        </p:spPr>
        <p:txBody>
          <a:bodyPr wrap="square" rtlCol="0">
            <a:spAutoFit/>
          </a:bodyPr>
          <a:lstStyle/>
          <a:p>
            <a:r>
              <a:rPr lang="en-GB" dirty="0">
                <a:latin typeface="Verdana" panose="020B0604030504040204" pitchFamily="34" charset="0"/>
                <a:ea typeface="Verdana" panose="020B0604030504040204" pitchFamily="34" charset="0"/>
                <a:cs typeface="Verdana" panose="020B0604030504040204" pitchFamily="34" charset="0"/>
              </a:rPr>
              <a:t>Plaza</a:t>
            </a:r>
          </a:p>
        </p:txBody>
      </p:sp>
      <p:sp>
        <p:nvSpPr>
          <p:cNvPr id="22" name="TextBox 21">
            <a:extLst>
              <a:ext uri="{FF2B5EF4-FFF2-40B4-BE49-F238E27FC236}">
                <a16:creationId xmlns:a16="http://schemas.microsoft.com/office/drawing/2014/main" id="{89382939-815A-299A-B217-6A3D9B96890C}"/>
              </a:ext>
            </a:extLst>
          </p:cNvPr>
          <p:cNvSpPr txBox="1"/>
          <p:nvPr/>
        </p:nvSpPr>
        <p:spPr>
          <a:xfrm>
            <a:off x="8932793" y="4459046"/>
            <a:ext cx="823783" cy="376085"/>
          </a:xfrm>
          <a:prstGeom prst="rect">
            <a:avLst/>
          </a:prstGeom>
          <a:solidFill>
            <a:srgbClr val="FFFF00"/>
          </a:solidFill>
          <a:ln w="28575">
            <a:solidFill>
              <a:schemeClr val="tx1"/>
            </a:solidFill>
          </a:ln>
        </p:spPr>
        <p:txBody>
          <a:bodyPr wrap="square" rtlCol="0">
            <a:spAutoFit/>
          </a:bodyPr>
          <a:lstStyle/>
          <a:p>
            <a:r>
              <a:rPr lang="en-GB" dirty="0">
                <a:latin typeface="Verdana" panose="020B0604030504040204" pitchFamily="34" charset="0"/>
                <a:ea typeface="Verdana" panose="020B0604030504040204" pitchFamily="34" charset="0"/>
                <a:cs typeface="Verdana" panose="020B0604030504040204" pitchFamily="34" charset="0"/>
              </a:rPr>
              <a:t>Plaza</a:t>
            </a:r>
          </a:p>
        </p:txBody>
      </p:sp>
    </p:spTree>
    <p:extLst>
      <p:ext uri="{BB962C8B-B14F-4D97-AF65-F5344CB8AC3E}">
        <p14:creationId xmlns:p14="http://schemas.microsoft.com/office/powerpoint/2010/main" val="3045887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43CFDD2C-320B-4D76-BE8A-466159E80306}"/>
              </a:ext>
            </a:extLst>
          </p:cNvPr>
          <p:cNvSpPr>
            <a:spLocks noChangeArrowheads="1"/>
          </p:cNvSpPr>
          <p:nvPr/>
        </p:nvSpPr>
        <p:spPr bwMode="auto">
          <a:xfrm>
            <a:off x="1082954" y="1495248"/>
            <a:ext cx="10026092" cy="5293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15900" algn="l"/>
              </a:tabLst>
              <a:defRPr>
                <a:solidFill>
                  <a:schemeClr val="tx1"/>
                </a:solidFill>
                <a:latin typeface="Arial" panose="020B0604020202020204" pitchFamily="34" charset="0"/>
              </a:defRPr>
            </a:lvl1pPr>
            <a:lvl2pPr eaLnBrk="0" fontAlgn="base" hangingPunct="0">
              <a:spcBef>
                <a:spcPct val="0"/>
              </a:spcBef>
              <a:spcAft>
                <a:spcPct val="0"/>
              </a:spcAft>
              <a:tabLst>
                <a:tab pos="215900" algn="l"/>
              </a:tabLst>
              <a:defRPr>
                <a:solidFill>
                  <a:schemeClr val="tx1"/>
                </a:solidFill>
                <a:latin typeface="Arial" panose="020B0604020202020204" pitchFamily="34" charset="0"/>
              </a:defRPr>
            </a:lvl2pPr>
            <a:lvl3pPr eaLnBrk="0" fontAlgn="base" hangingPunct="0">
              <a:spcBef>
                <a:spcPct val="0"/>
              </a:spcBef>
              <a:spcAft>
                <a:spcPct val="0"/>
              </a:spcAft>
              <a:tabLst>
                <a:tab pos="215900" algn="l"/>
              </a:tabLst>
              <a:defRPr>
                <a:solidFill>
                  <a:schemeClr val="tx1"/>
                </a:solidFill>
                <a:latin typeface="Arial" panose="020B0604020202020204" pitchFamily="34" charset="0"/>
              </a:defRPr>
            </a:lvl3pPr>
            <a:lvl4pPr eaLnBrk="0" fontAlgn="base" hangingPunct="0">
              <a:spcBef>
                <a:spcPct val="0"/>
              </a:spcBef>
              <a:spcAft>
                <a:spcPct val="0"/>
              </a:spcAft>
              <a:tabLst>
                <a:tab pos="215900" algn="l"/>
              </a:tabLst>
              <a:defRPr>
                <a:solidFill>
                  <a:schemeClr val="tx1"/>
                </a:solidFill>
                <a:latin typeface="Arial" panose="020B0604020202020204" pitchFamily="34" charset="0"/>
              </a:defRPr>
            </a:lvl4pPr>
            <a:lvl5pPr eaLnBrk="0" fontAlgn="base" hangingPunct="0">
              <a:spcBef>
                <a:spcPct val="0"/>
              </a:spcBef>
              <a:spcAft>
                <a:spcPct val="0"/>
              </a:spcAft>
              <a:tabLst>
                <a:tab pos="215900" algn="l"/>
              </a:tabLst>
              <a:defRPr>
                <a:solidFill>
                  <a:schemeClr val="tx1"/>
                </a:solidFill>
                <a:latin typeface="Arial" panose="020B0604020202020204" pitchFamily="34" charset="0"/>
              </a:defRPr>
            </a:lvl5pPr>
            <a:lvl6pPr eaLnBrk="0" fontAlgn="base" hangingPunct="0">
              <a:spcBef>
                <a:spcPct val="0"/>
              </a:spcBef>
              <a:spcAft>
                <a:spcPct val="0"/>
              </a:spcAft>
              <a:tabLst>
                <a:tab pos="215900" algn="l"/>
              </a:tabLst>
              <a:defRPr>
                <a:solidFill>
                  <a:schemeClr val="tx1"/>
                </a:solidFill>
                <a:latin typeface="Arial" panose="020B0604020202020204" pitchFamily="34" charset="0"/>
              </a:defRPr>
            </a:lvl6pPr>
            <a:lvl7pPr eaLnBrk="0" fontAlgn="base" hangingPunct="0">
              <a:spcBef>
                <a:spcPct val="0"/>
              </a:spcBef>
              <a:spcAft>
                <a:spcPct val="0"/>
              </a:spcAft>
              <a:tabLst>
                <a:tab pos="215900" algn="l"/>
              </a:tabLst>
              <a:defRPr>
                <a:solidFill>
                  <a:schemeClr val="tx1"/>
                </a:solidFill>
                <a:latin typeface="Arial" panose="020B0604020202020204" pitchFamily="34" charset="0"/>
              </a:defRPr>
            </a:lvl7pPr>
            <a:lvl8pPr eaLnBrk="0" fontAlgn="base" hangingPunct="0">
              <a:spcBef>
                <a:spcPct val="0"/>
              </a:spcBef>
              <a:spcAft>
                <a:spcPct val="0"/>
              </a:spcAft>
              <a:tabLst>
                <a:tab pos="215900" algn="l"/>
              </a:tabLst>
              <a:defRPr>
                <a:solidFill>
                  <a:schemeClr val="tx1"/>
                </a:solidFill>
                <a:latin typeface="Arial" panose="020B0604020202020204" pitchFamily="34" charset="0"/>
              </a:defRPr>
            </a:lvl8pPr>
            <a:lvl9pPr eaLnBrk="0" fontAlgn="base" hangingPunct="0">
              <a:spcBef>
                <a:spcPct val="0"/>
              </a:spcBef>
              <a:spcAft>
                <a:spcPct val="0"/>
              </a:spcAft>
              <a:tabLst>
                <a:tab pos="215900" algn="l"/>
              </a:tabLst>
              <a:defRPr>
                <a:solidFill>
                  <a:schemeClr val="tx1"/>
                </a:solidFill>
                <a:latin typeface="Arial" panose="020B0604020202020204" pitchFamily="34" charset="0"/>
              </a:defRPr>
            </a:lvl9pPr>
          </a:lstStyle>
          <a:p>
            <a:pPr marL="457200" indent="-457200">
              <a:buFont typeface="Wingdings" pitchFamily="2" charset="2"/>
              <a:buChar char="Ø"/>
            </a:pPr>
            <a:r>
              <a:rPr lang="en-GB" sz="2600" dirty="0">
                <a:latin typeface="Verdana" panose="020B0604030504040204" pitchFamily="34" charset="0"/>
                <a:ea typeface="Verdana" panose="020B0604030504040204" pitchFamily="34" charset="0"/>
                <a:cs typeface="Verdana" panose="020B0604030504040204" pitchFamily="34" charset="0"/>
              </a:rPr>
              <a:t>You must remain on school grounds until 3:30pm. Do not leave before the bell.</a:t>
            </a:r>
          </a:p>
          <a:p>
            <a:pPr marL="457200" indent="-457200">
              <a:buFont typeface="Wingdings" pitchFamily="2" charset="2"/>
              <a:buChar char="Ø"/>
            </a:pPr>
            <a:endParaRPr lang="en-GB" sz="2600" dirty="0">
              <a:latin typeface="Verdana" panose="020B0604030504040204" pitchFamily="34" charset="0"/>
              <a:ea typeface="Verdana" panose="020B0604030504040204" pitchFamily="34" charset="0"/>
              <a:cs typeface="Verdana" panose="020B0604030504040204" pitchFamily="34" charset="0"/>
            </a:endParaRPr>
          </a:p>
          <a:p>
            <a:pPr marL="457200" indent="-457200">
              <a:buFont typeface="Wingdings" pitchFamily="2" charset="2"/>
              <a:buChar char="Ø"/>
            </a:pPr>
            <a:r>
              <a:rPr lang="en-GB" sz="2600" dirty="0">
                <a:latin typeface="Verdana" panose="020B0604030504040204" pitchFamily="34" charset="0"/>
                <a:ea typeface="Verdana" panose="020B0604030504040204" pitchFamily="34" charset="0"/>
                <a:cs typeface="Verdana" panose="020B0604030504040204" pitchFamily="34" charset="0"/>
              </a:rPr>
              <a:t>Clean up after yourself. Make sure that the Plaza/F45 are as tidy as you found it!</a:t>
            </a:r>
          </a:p>
          <a:p>
            <a:pPr marL="457200" indent="-457200">
              <a:buFont typeface="Wingdings" pitchFamily="2" charset="2"/>
              <a:buChar char="Ø"/>
            </a:pPr>
            <a:endParaRPr lang="en-GB" sz="2600" dirty="0">
              <a:latin typeface="Verdana" panose="020B0604030504040204" pitchFamily="34" charset="0"/>
              <a:ea typeface="Verdana" panose="020B0604030504040204" pitchFamily="34" charset="0"/>
              <a:cs typeface="Verdana" panose="020B0604030504040204" pitchFamily="34" charset="0"/>
            </a:endParaRPr>
          </a:p>
          <a:p>
            <a:pPr marL="457200" indent="-457200">
              <a:buFont typeface="Wingdings" pitchFamily="2" charset="2"/>
              <a:buChar char="Ø"/>
            </a:pPr>
            <a:r>
              <a:rPr lang="en-GB" sz="2600" dirty="0">
                <a:latin typeface="Verdana" panose="020B0604030504040204" pitchFamily="34" charset="0"/>
                <a:ea typeface="Verdana" panose="020B0604030504040204" pitchFamily="34" charset="0"/>
                <a:cs typeface="Verdana" panose="020B0604030504040204" pitchFamily="34" charset="0"/>
              </a:rPr>
              <a:t>Laptops: these are booked for your use all week. Ensure they are put away properly and plugged in.</a:t>
            </a:r>
          </a:p>
          <a:p>
            <a:pPr marL="457200" indent="-457200">
              <a:buFont typeface="Wingdings" pitchFamily="2" charset="2"/>
              <a:buChar char="Ø"/>
            </a:pPr>
            <a:endParaRPr lang="en-GB" sz="2600" dirty="0">
              <a:latin typeface="Verdana" panose="020B0604030504040204" pitchFamily="34" charset="0"/>
              <a:ea typeface="Verdana" panose="020B0604030504040204" pitchFamily="34" charset="0"/>
              <a:cs typeface="Verdana" panose="020B0604030504040204" pitchFamily="34" charset="0"/>
            </a:endParaRPr>
          </a:p>
          <a:p>
            <a:pPr marL="457200" indent="-457200">
              <a:buFont typeface="Wingdings" pitchFamily="2" charset="2"/>
              <a:buChar char="Ø"/>
            </a:pPr>
            <a:r>
              <a:rPr lang="en-GB" sz="2600" dirty="0">
                <a:latin typeface="Verdana" panose="020B0604030504040204" pitchFamily="34" charset="0"/>
                <a:ea typeface="Verdana" panose="020B0604030504040204" pitchFamily="34" charset="0"/>
                <a:cs typeface="Verdana" panose="020B0604030504040204" pitchFamily="34" charset="0"/>
              </a:rPr>
              <a:t>Registers will be completed 3x daily (morning/break/after lunch).</a:t>
            </a:r>
          </a:p>
          <a:p>
            <a:pPr marL="457200" indent="-457200">
              <a:buFont typeface="Wingdings" pitchFamily="2" charset="2"/>
              <a:buChar char="Ø"/>
            </a:pPr>
            <a:endParaRPr lang="en-GB" sz="2600" dirty="0">
              <a:latin typeface="Verdana" panose="020B0604030504040204" pitchFamily="34" charset="0"/>
              <a:ea typeface="Verdana" panose="020B0604030504040204" pitchFamily="34" charset="0"/>
              <a:cs typeface="Verdana" panose="020B0604030504040204" pitchFamily="34" charset="0"/>
            </a:endParaRPr>
          </a:p>
          <a:p>
            <a:pPr marL="457200" indent="-457200">
              <a:buFont typeface="Wingdings" pitchFamily="2" charset="2"/>
              <a:buChar char="Ø"/>
            </a:pPr>
            <a:r>
              <a:rPr lang="en-GB" sz="2600" dirty="0">
                <a:latin typeface="Verdana" panose="020B0604030504040204" pitchFamily="34" charset="0"/>
                <a:ea typeface="Verdana" panose="020B0604030504040204" pitchFamily="34" charset="0"/>
                <a:cs typeface="Verdana" panose="020B0604030504040204" pitchFamily="34" charset="0"/>
              </a:rPr>
              <a:t>Consider your noise level especially if in F45.</a:t>
            </a:r>
          </a:p>
        </p:txBody>
      </p:sp>
      <p:sp>
        <p:nvSpPr>
          <p:cNvPr id="20" name="Text Box 25">
            <a:extLst>
              <a:ext uri="{FF2B5EF4-FFF2-40B4-BE49-F238E27FC236}">
                <a16:creationId xmlns:a16="http://schemas.microsoft.com/office/drawing/2014/main" id="{975244B4-95EF-4D30-B92E-BB0AF0A1131A}"/>
              </a:ext>
            </a:extLst>
          </p:cNvPr>
          <p:cNvSpPr txBox="1">
            <a:spLocks noChangeArrowheads="1"/>
          </p:cNvSpPr>
          <p:nvPr/>
        </p:nvSpPr>
        <p:spPr bwMode="auto">
          <a:xfrm>
            <a:off x="2450548" y="-26614"/>
            <a:ext cx="7227570" cy="1675306"/>
          </a:xfrm>
          <a:prstGeom prst="flowChartOffpageConnector">
            <a:avLst/>
          </a:prstGeom>
          <a:solidFill>
            <a:srgbClr val="00ABC9"/>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42872DBB-A1E3-4871-A0C1-180EECA11F25}"/>
              </a:ext>
            </a:extLst>
          </p:cNvPr>
          <p:cNvSpPr txBox="1"/>
          <p:nvPr/>
        </p:nvSpPr>
        <p:spPr>
          <a:xfrm>
            <a:off x="3257919" y="276832"/>
            <a:ext cx="5636526" cy="829330"/>
          </a:xfrm>
          <a:prstGeom prst="rect">
            <a:avLst/>
          </a:prstGeom>
          <a:noFill/>
        </p:spPr>
        <p:txBody>
          <a:bodyPr wrap="square" rtlCol="0">
            <a:spAutoFit/>
          </a:bodyPr>
          <a:lstStyle/>
          <a:p>
            <a:pPr algn="ctr">
              <a:lnSpc>
                <a:spcPct val="110000"/>
              </a:lnSpc>
              <a:spcAft>
                <a:spcPts val="1800"/>
              </a:spcAft>
            </a:pPr>
            <a:r>
              <a:rPr lang="en-GB" sz="4800" u="none" strike="noStrike" dirty="0">
                <a:solidFill>
                  <a:srgbClr val="FFFFFF"/>
                </a:solidFill>
                <a:effectLst/>
                <a:latin typeface="Verdana" panose="020B0604030504040204" pitchFamily="34" charset="0"/>
                <a:ea typeface="Verdana" panose="020B0604030504040204" pitchFamily="34" charset="0"/>
                <a:cs typeface="Verdana" panose="020B0604030504040204" pitchFamily="34" charset="0"/>
              </a:rPr>
              <a:t>Expectations</a:t>
            </a:r>
            <a:endParaRPr lang="en-GB" sz="4800" dirty="0">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281245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43CFDD2C-320B-4D76-BE8A-466159E80306}"/>
              </a:ext>
            </a:extLst>
          </p:cNvPr>
          <p:cNvSpPr>
            <a:spLocks noChangeArrowheads="1"/>
          </p:cNvSpPr>
          <p:nvPr/>
        </p:nvSpPr>
        <p:spPr bwMode="auto">
          <a:xfrm>
            <a:off x="1082954" y="1715186"/>
            <a:ext cx="10026092"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15900" algn="l"/>
              </a:tabLst>
              <a:defRPr>
                <a:solidFill>
                  <a:schemeClr val="tx1"/>
                </a:solidFill>
                <a:latin typeface="Arial" panose="020B0604020202020204" pitchFamily="34" charset="0"/>
              </a:defRPr>
            </a:lvl1pPr>
            <a:lvl2pPr eaLnBrk="0" fontAlgn="base" hangingPunct="0">
              <a:spcBef>
                <a:spcPct val="0"/>
              </a:spcBef>
              <a:spcAft>
                <a:spcPct val="0"/>
              </a:spcAft>
              <a:tabLst>
                <a:tab pos="215900" algn="l"/>
              </a:tabLst>
              <a:defRPr>
                <a:solidFill>
                  <a:schemeClr val="tx1"/>
                </a:solidFill>
                <a:latin typeface="Arial" panose="020B0604020202020204" pitchFamily="34" charset="0"/>
              </a:defRPr>
            </a:lvl2pPr>
            <a:lvl3pPr eaLnBrk="0" fontAlgn="base" hangingPunct="0">
              <a:spcBef>
                <a:spcPct val="0"/>
              </a:spcBef>
              <a:spcAft>
                <a:spcPct val="0"/>
              </a:spcAft>
              <a:tabLst>
                <a:tab pos="215900" algn="l"/>
              </a:tabLst>
              <a:defRPr>
                <a:solidFill>
                  <a:schemeClr val="tx1"/>
                </a:solidFill>
                <a:latin typeface="Arial" panose="020B0604020202020204" pitchFamily="34" charset="0"/>
              </a:defRPr>
            </a:lvl3pPr>
            <a:lvl4pPr eaLnBrk="0" fontAlgn="base" hangingPunct="0">
              <a:spcBef>
                <a:spcPct val="0"/>
              </a:spcBef>
              <a:spcAft>
                <a:spcPct val="0"/>
              </a:spcAft>
              <a:tabLst>
                <a:tab pos="215900" algn="l"/>
              </a:tabLst>
              <a:defRPr>
                <a:solidFill>
                  <a:schemeClr val="tx1"/>
                </a:solidFill>
                <a:latin typeface="Arial" panose="020B0604020202020204" pitchFamily="34" charset="0"/>
              </a:defRPr>
            </a:lvl4pPr>
            <a:lvl5pPr eaLnBrk="0" fontAlgn="base" hangingPunct="0">
              <a:spcBef>
                <a:spcPct val="0"/>
              </a:spcBef>
              <a:spcAft>
                <a:spcPct val="0"/>
              </a:spcAft>
              <a:tabLst>
                <a:tab pos="215900" algn="l"/>
              </a:tabLst>
              <a:defRPr>
                <a:solidFill>
                  <a:schemeClr val="tx1"/>
                </a:solidFill>
                <a:latin typeface="Arial" panose="020B0604020202020204" pitchFamily="34" charset="0"/>
              </a:defRPr>
            </a:lvl5pPr>
            <a:lvl6pPr eaLnBrk="0" fontAlgn="base" hangingPunct="0">
              <a:spcBef>
                <a:spcPct val="0"/>
              </a:spcBef>
              <a:spcAft>
                <a:spcPct val="0"/>
              </a:spcAft>
              <a:tabLst>
                <a:tab pos="215900" algn="l"/>
              </a:tabLst>
              <a:defRPr>
                <a:solidFill>
                  <a:schemeClr val="tx1"/>
                </a:solidFill>
                <a:latin typeface="Arial" panose="020B0604020202020204" pitchFamily="34" charset="0"/>
              </a:defRPr>
            </a:lvl6pPr>
            <a:lvl7pPr eaLnBrk="0" fontAlgn="base" hangingPunct="0">
              <a:spcBef>
                <a:spcPct val="0"/>
              </a:spcBef>
              <a:spcAft>
                <a:spcPct val="0"/>
              </a:spcAft>
              <a:tabLst>
                <a:tab pos="215900" algn="l"/>
              </a:tabLst>
              <a:defRPr>
                <a:solidFill>
                  <a:schemeClr val="tx1"/>
                </a:solidFill>
                <a:latin typeface="Arial" panose="020B0604020202020204" pitchFamily="34" charset="0"/>
              </a:defRPr>
            </a:lvl7pPr>
            <a:lvl8pPr eaLnBrk="0" fontAlgn="base" hangingPunct="0">
              <a:spcBef>
                <a:spcPct val="0"/>
              </a:spcBef>
              <a:spcAft>
                <a:spcPct val="0"/>
              </a:spcAft>
              <a:tabLst>
                <a:tab pos="215900" algn="l"/>
              </a:tabLst>
              <a:defRPr>
                <a:solidFill>
                  <a:schemeClr val="tx1"/>
                </a:solidFill>
                <a:latin typeface="Arial" panose="020B0604020202020204" pitchFamily="34" charset="0"/>
              </a:defRPr>
            </a:lvl8pPr>
            <a:lvl9pPr eaLnBrk="0" fontAlgn="base" hangingPunct="0">
              <a:spcBef>
                <a:spcPct val="0"/>
              </a:spcBef>
              <a:spcAft>
                <a:spcPct val="0"/>
              </a:spcAft>
              <a:tabLst>
                <a:tab pos="215900" algn="l"/>
              </a:tabLst>
              <a:defRPr>
                <a:solidFill>
                  <a:schemeClr val="tx1"/>
                </a:solidFill>
                <a:latin typeface="Arial" panose="020B0604020202020204" pitchFamily="34" charset="0"/>
              </a:defRPr>
            </a:lvl9pPr>
          </a:lstStyle>
          <a:p>
            <a:pPr marL="457200" indent="-457200">
              <a:buFont typeface="Wingdings" pitchFamily="2" charset="2"/>
              <a:buChar char="Ø"/>
            </a:pPr>
            <a:r>
              <a:rPr lang="en-GB" sz="2600" dirty="0">
                <a:latin typeface="Verdana" panose="020B0604030504040204" pitchFamily="34" charset="0"/>
                <a:ea typeface="Verdana" panose="020B0604030504040204" pitchFamily="34" charset="0"/>
                <a:cs typeface="Verdana" panose="020B0604030504040204" pitchFamily="34" charset="0"/>
              </a:rPr>
              <a:t>You can decide to go out and visit your chosen charity. You must make sure to sign out at the office and inform Miss Grierson of your visit. </a:t>
            </a:r>
          </a:p>
          <a:p>
            <a:pPr marL="457200" indent="-457200">
              <a:buFont typeface="Wingdings" pitchFamily="2" charset="2"/>
              <a:buChar char="Ø"/>
            </a:pPr>
            <a:endParaRPr lang="en-GB" sz="2600" dirty="0">
              <a:latin typeface="Verdana" panose="020B0604030504040204" pitchFamily="34" charset="0"/>
              <a:ea typeface="Verdana" panose="020B0604030504040204" pitchFamily="34" charset="0"/>
              <a:cs typeface="Verdana" panose="020B0604030504040204" pitchFamily="34" charset="0"/>
            </a:endParaRPr>
          </a:p>
          <a:p>
            <a:pPr marL="457200" indent="-457200">
              <a:buFont typeface="Wingdings" pitchFamily="2" charset="2"/>
              <a:buChar char="Ø"/>
            </a:pPr>
            <a:r>
              <a:rPr lang="en-GB" sz="2600" dirty="0">
                <a:latin typeface="Verdana" panose="020B0604030504040204" pitchFamily="34" charset="0"/>
                <a:ea typeface="Verdana" panose="020B0604030504040204" pitchFamily="34" charset="0"/>
                <a:cs typeface="Verdana" panose="020B0604030504040204" pitchFamily="34" charset="0"/>
              </a:rPr>
              <a:t>There must be at least two of you who visits the charity. You cannot go alone.</a:t>
            </a:r>
          </a:p>
          <a:p>
            <a:pPr marL="457200" indent="-457200">
              <a:buFont typeface="Wingdings" pitchFamily="2" charset="2"/>
              <a:buChar char="Ø"/>
            </a:pPr>
            <a:endParaRPr lang="en-GB" sz="2600" dirty="0">
              <a:latin typeface="Verdana" panose="020B0604030504040204" pitchFamily="34" charset="0"/>
              <a:ea typeface="Verdana" panose="020B0604030504040204" pitchFamily="34" charset="0"/>
              <a:cs typeface="Verdana" panose="020B0604030504040204" pitchFamily="34" charset="0"/>
            </a:endParaRPr>
          </a:p>
          <a:p>
            <a:pPr marL="457200" indent="-457200">
              <a:buFont typeface="Wingdings" pitchFamily="2" charset="2"/>
              <a:buChar char="Ø"/>
            </a:pPr>
            <a:r>
              <a:rPr lang="en-GB" sz="2600" dirty="0">
                <a:latin typeface="Verdana" panose="020B0604030504040204" pitchFamily="34" charset="0"/>
                <a:ea typeface="Verdana" panose="020B0604030504040204" pitchFamily="34" charset="0"/>
                <a:cs typeface="Verdana" panose="020B0604030504040204" pitchFamily="34" charset="0"/>
              </a:rPr>
              <a:t>The school will not cover the travel costs as this goes against the main principles of philanthropy. Be creative with how you contact your charities, you can hold Teams, Skype or Zoom meetings, or call them. </a:t>
            </a:r>
          </a:p>
          <a:p>
            <a:pPr marL="285750" marR="0" lvl="0" indent="-285750" algn="l" defTabSz="914400" rtl="0" eaLnBrk="0" fontAlgn="base" latinLnBrk="0" hangingPunct="0">
              <a:lnSpc>
                <a:spcPct val="100000"/>
              </a:lnSpc>
              <a:spcBef>
                <a:spcPct val="0"/>
              </a:spcBef>
              <a:spcAft>
                <a:spcPct val="0"/>
              </a:spcAft>
              <a:buClrTx/>
              <a:buSzTx/>
              <a:buFont typeface="Wingdings" pitchFamily="2" charset="2"/>
              <a:buChar char="Ø"/>
              <a:tabLst>
                <a:tab pos="215900" algn="l"/>
              </a:tabLst>
            </a:pPr>
            <a:endParaRPr kumimoji="0" lang="en-GB" altLang="en-US" sz="1400" b="0" i="0" u="none" strike="noStrike" cap="none" normalizeH="0" baseline="0" dirty="0">
              <a:ln>
                <a:noFill/>
              </a:ln>
              <a:solidFill>
                <a:schemeClr val="tx1"/>
              </a:solidFill>
              <a:effectLst/>
              <a:latin typeface="Arial" panose="020B0604020202020204" pitchFamily="34" charset="0"/>
            </a:endParaRPr>
          </a:p>
        </p:txBody>
      </p:sp>
      <p:sp>
        <p:nvSpPr>
          <p:cNvPr id="20" name="Text Box 25">
            <a:extLst>
              <a:ext uri="{FF2B5EF4-FFF2-40B4-BE49-F238E27FC236}">
                <a16:creationId xmlns:a16="http://schemas.microsoft.com/office/drawing/2014/main" id="{975244B4-95EF-4D30-B92E-BB0AF0A1131A}"/>
              </a:ext>
            </a:extLst>
          </p:cNvPr>
          <p:cNvSpPr txBox="1">
            <a:spLocks noChangeArrowheads="1"/>
          </p:cNvSpPr>
          <p:nvPr/>
        </p:nvSpPr>
        <p:spPr bwMode="auto">
          <a:xfrm>
            <a:off x="2450548" y="-26614"/>
            <a:ext cx="7227570" cy="1675306"/>
          </a:xfrm>
          <a:prstGeom prst="flowChartOffpageConnector">
            <a:avLst/>
          </a:prstGeom>
          <a:solidFill>
            <a:srgbClr val="00ABC9"/>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42872DBB-A1E3-4871-A0C1-180EECA11F25}"/>
              </a:ext>
            </a:extLst>
          </p:cNvPr>
          <p:cNvSpPr txBox="1"/>
          <p:nvPr/>
        </p:nvSpPr>
        <p:spPr>
          <a:xfrm>
            <a:off x="3257919" y="276832"/>
            <a:ext cx="5636526" cy="829330"/>
          </a:xfrm>
          <a:prstGeom prst="rect">
            <a:avLst/>
          </a:prstGeom>
          <a:noFill/>
        </p:spPr>
        <p:txBody>
          <a:bodyPr wrap="square" rtlCol="0">
            <a:spAutoFit/>
          </a:bodyPr>
          <a:lstStyle/>
          <a:p>
            <a:pPr algn="ctr">
              <a:lnSpc>
                <a:spcPct val="110000"/>
              </a:lnSpc>
              <a:spcAft>
                <a:spcPts val="1800"/>
              </a:spcAft>
            </a:pPr>
            <a:r>
              <a:rPr lang="en-GB" sz="4800" u="none" strike="noStrike" dirty="0">
                <a:solidFill>
                  <a:srgbClr val="FFFFFF"/>
                </a:solidFill>
                <a:effectLst/>
                <a:latin typeface="Verdana" panose="020B0604030504040204" pitchFamily="34" charset="0"/>
                <a:ea typeface="Verdana" panose="020B0604030504040204" pitchFamily="34" charset="0"/>
                <a:cs typeface="Verdana" panose="020B0604030504040204" pitchFamily="34" charset="0"/>
              </a:rPr>
              <a:t>Visiting Charities</a:t>
            </a:r>
            <a:endParaRPr lang="en-GB" sz="4800" dirty="0">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238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43CFDD2C-320B-4D76-BE8A-466159E80306}"/>
              </a:ext>
            </a:extLst>
          </p:cNvPr>
          <p:cNvSpPr>
            <a:spLocks noChangeArrowheads="1"/>
          </p:cNvSpPr>
          <p:nvPr/>
        </p:nvSpPr>
        <p:spPr bwMode="auto">
          <a:xfrm>
            <a:off x="1082954" y="1923076"/>
            <a:ext cx="10026092"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15900" algn="l"/>
              </a:tabLst>
              <a:defRPr>
                <a:solidFill>
                  <a:schemeClr val="tx1"/>
                </a:solidFill>
                <a:latin typeface="Arial" panose="020B0604020202020204" pitchFamily="34" charset="0"/>
              </a:defRPr>
            </a:lvl1pPr>
            <a:lvl2pPr eaLnBrk="0" fontAlgn="base" hangingPunct="0">
              <a:spcBef>
                <a:spcPct val="0"/>
              </a:spcBef>
              <a:spcAft>
                <a:spcPct val="0"/>
              </a:spcAft>
              <a:tabLst>
                <a:tab pos="215900" algn="l"/>
              </a:tabLst>
              <a:defRPr>
                <a:solidFill>
                  <a:schemeClr val="tx1"/>
                </a:solidFill>
                <a:latin typeface="Arial" panose="020B0604020202020204" pitchFamily="34" charset="0"/>
              </a:defRPr>
            </a:lvl2pPr>
            <a:lvl3pPr eaLnBrk="0" fontAlgn="base" hangingPunct="0">
              <a:spcBef>
                <a:spcPct val="0"/>
              </a:spcBef>
              <a:spcAft>
                <a:spcPct val="0"/>
              </a:spcAft>
              <a:tabLst>
                <a:tab pos="215900" algn="l"/>
              </a:tabLst>
              <a:defRPr>
                <a:solidFill>
                  <a:schemeClr val="tx1"/>
                </a:solidFill>
                <a:latin typeface="Arial" panose="020B0604020202020204" pitchFamily="34" charset="0"/>
              </a:defRPr>
            </a:lvl3pPr>
            <a:lvl4pPr eaLnBrk="0" fontAlgn="base" hangingPunct="0">
              <a:spcBef>
                <a:spcPct val="0"/>
              </a:spcBef>
              <a:spcAft>
                <a:spcPct val="0"/>
              </a:spcAft>
              <a:tabLst>
                <a:tab pos="215900" algn="l"/>
              </a:tabLst>
              <a:defRPr>
                <a:solidFill>
                  <a:schemeClr val="tx1"/>
                </a:solidFill>
                <a:latin typeface="Arial" panose="020B0604020202020204" pitchFamily="34" charset="0"/>
              </a:defRPr>
            </a:lvl4pPr>
            <a:lvl5pPr eaLnBrk="0" fontAlgn="base" hangingPunct="0">
              <a:spcBef>
                <a:spcPct val="0"/>
              </a:spcBef>
              <a:spcAft>
                <a:spcPct val="0"/>
              </a:spcAft>
              <a:tabLst>
                <a:tab pos="215900" algn="l"/>
              </a:tabLst>
              <a:defRPr>
                <a:solidFill>
                  <a:schemeClr val="tx1"/>
                </a:solidFill>
                <a:latin typeface="Arial" panose="020B0604020202020204" pitchFamily="34" charset="0"/>
              </a:defRPr>
            </a:lvl5pPr>
            <a:lvl6pPr eaLnBrk="0" fontAlgn="base" hangingPunct="0">
              <a:spcBef>
                <a:spcPct val="0"/>
              </a:spcBef>
              <a:spcAft>
                <a:spcPct val="0"/>
              </a:spcAft>
              <a:tabLst>
                <a:tab pos="215900" algn="l"/>
              </a:tabLst>
              <a:defRPr>
                <a:solidFill>
                  <a:schemeClr val="tx1"/>
                </a:solidFill>
                <a:latin typeface="Arial" panose="020B0604020202020204" pitchFamily="34" charset="0"/>
              </a:defRPr>
            </a:lvl6pPr>
            <a:lvl7pPr eaLnBrk="0" fontAlgn="base" hangingPunct="0">
              <a:spcBef>
                <a:spcPct val="0"/>
              </a:spcBef>
              <a:spcAft>
                <a:spcPct val="0"/>
              </a:spcAft>
              <a:tabLst>
                <a:tab pos="215900" algn="l"/>
              </a:tabLst>
              <a:defRPr>
                <a:solidFill>
                  <a:schemeClr val="tx1"/>
                </a:solidFill>
                <a:latin typeface="Arial" panose="020B0604020202020204" pitchFamily="34" charset="0"/>
              </a:defRPr>
            </a:lvl7pPr>
            <a:lvl8pPr eaLnBrk="0" fontAlgn="base" hangingPunct="0">
              <a:spcBef>
                <a:spcPct val="0"/>
              </a:spcBef>
              <a:spcAft>
                <a:spcPct val="0"/>
              </a:spcAft>
              <a:tabLst>
                <a:tab pos="215900" algn="l"/>
              </a:tabLst>
              <a:defRPr>
                <a:solidFill>
                  <a:schemeClr val="tx1"/>
                </a:solidFill>
                <a:latin typeface="Arial" panose="020B0604020202020204" pitchFamily="34" charset="0"/>
              </a:defRPr>
            </a:lvl8pPr>
            <a:lvl9pPr eaLnBrk="0" fontAlgn="base" hangingPunct="0">
              <a:spcBef>
                <a:spcPct val="0"/>
              </a:spcBef>
              <a:spcAft>
                <a:spcPct val="0"/>
              </a:spcAft>
              <a:tabLst>
                <a:tab pos="215900" algn="l"/>
              </a:tabLst>
              <a:defRPr>
                <a:solidFill>
                  <a:schemeClr val="tx1"/>
                </a:solidFill>
                <a:latin typeface="Arial" panose="020B0604020202020204" pitchFamily="34" charset="0"/>
              </a:defRPr>
            </a:lvl9pPr>
          </a:lstStyle>
          <a:p>
            <a:pPr marL="457200" indent="-457200">
              <a:buFont typeface="Wingdings" pitchFamily="2" charset="2"/>
              <a:buChar char="Ø"/>
            </a:pPr>
            <a:r>
              <a:rPr lang="en-GB" altLang="en-US" sz="2200" dirty="0">
                <a:latin typeface="Verdana" panose="020B0604030504040204" pitchFamily="34" charset="0"/>
                <a:ea typeface="Verdana" panose="020B0604030504040204" pitchFamily="34" charset="0"/>
                <a:cs typeface="Verdana" panose="020B0604030504040204" pitchFamily="34" charset="0"/>
              </a:rPr>
              <a:t>Clear understanding and knowledge of the social issue and how it </a:t>
            </a:r>
            <a:r>
              <a:rPr lang="en-GB" altLang="en-US" sz="2200" b="1" dirty="0">
                <a:latin typeface="Verdana" panose="020B0604030504040204" pitchFamily="34" charset="0"/>
                <a:ea typeface="Verdana" panose="020B0604030504040204" pitchFamily="34" charset="0"/>
                <a:cs typeface="Verdana" panose="020B0604030504040204" pitchFamily="34" charset="0"/>
              </a:rPr>
              <a:t>IMPACTS</a:t>
            </a:r>
            <a:r>
              <a:rPr lang="en-GB" altLang="en-US" sz="2200" dirty="0">
                <a:latin typeface="Verdana" panose="020B0604030504040204" pitchFamily="34" charset="0"/>
                <a:ea typeface="Verdana" panose="020B0604030504040204" pitchFamily="34" charset="0"/>
                <a:cs typeface="Verdana" panose="020B0604030504040204" pitchFamily="34" charset="0"/>
              </a:rPr>
              <a:t> the local community</a:t>
            </a:r>
          </a:p>
          <a:p>
            <a:pPr marL="457200" indent="-457200">
              <a:buFont typeface="Wingdings" pitchFamily="2" charset="2"/>
              <a:buChar char="Ø"/>
            </a:pPr>
            <a:endParaRPr lang="en-GB" altLang="en-US" sz="2200" dirty="0">
              <a:latin typeface="Verdana" panose="020B0604030504040204" pitchFamily="34" charset="0"/>
              <a:ea typeface="Verdana" panose="020B0604030504040204" pitchFamily="34" charset="0"/>
              <a:cs typeface="Verdana" panose="020B0604030504040204" pitchFamily="34" charset="0"/>
            </a:endParaRPr>
          </a:p>
          <a:p>
            <a:pPr marL="457200" indent="-457200">
              <a:buFont typeface="Wingdings" pitchFamily="2" charset="2"/>
              <a:buChar char="Ø"/>
            </a:pPr>
            <a:r>
              <a:rPr lang="en-GB" altLang="en-US" sz="2200" dirty="0">
                <a:latin typeface="Verdana" panose="020B0604030504040204" pitchFamily="34" charset="0"/>
                <a:ea typeface="Verdana" panose="020B0604030504040204" pitchFamily="34" charset="0"/>
                <a:cs typeface="Verdana" panose="020B0604030504040204" pitchFamily="34" charset="0"/>
              </a:rPr>
              <a:t>Knowledge of the charity and how they help the community / evidence of </a:t>
            </a:r>
            <a:r>
              <a:rPr lang="en-GB" altLang="en-US" sz="2200" b="1" dirty="0">
                <a:latin typeface="Verdana" panose="020B0604030504040204" pitchFamily="34" charset="0"/>
                <a:ea typeface="Verdana" panose="020B0604030504040204" pitchFamily="34" charset="0"/>
                <a:cs typeface="Verdana" panose="020B0604030504040204" pitchFamily="34" charset="0"/>
              </a:rPr>
              <a:t>engagement</a:t>
            </a:r>
            <a:r>
              <a:rPr lang="en-GB" altLang="en-US" sz="2200" dirty="0">
                <a:latin typeface="Verdana" panose="020B0604030504040204" pitchFamily="34" charset="0"/>
                <a:ea typeface="Verdana" panose="020B0604030504040204" pitchFamily="34" charset="0"/>
                <a:cs typeface="Verdana" panose="020B0604030504040204" pitchFamily="34" charset="0"/>
              </a:rPr>
              <a:t> with charity</a:t>
            </a:r>
          </a:p>
          <a:p>
            <a:pPr marL="457200" indent="-457200">
              <a:buFont typeface="Wingdings" pitchFamily="2" charset="2"/>
              <a:buChar char="Ø"/>
            </a:pPr>
            <a:endParaRPr lang="en-GB" altLang="en-US" sz="2200" dirty="0">
              <a:latin typeface="Verdana" panose="020B0604030504040204" pitchFamily="34" charset="0"/>
              <a:ea typeface="Verdana" panose="020B0604030504040204" pitchFamily="34" charset="0"/>
              <a:cs typeface="Verdana" panose="020B0604030504040204" pitchFamily="34" charset="0"/>
            </a:endParaRPr>
          </a:p>
          <a:p>
            <a:pPr marL="457200" indent="-457200">
              <a:buFont typeface="Wingdings" pitchFamily="2" charset="2"/>
              <a:buChar char="Ø"/>
            </a:pPr>
            <a:r>
              <a:rPr kumimoji="0" lang="en-GB" altLang="en-US" sz="22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Passionate about social issue / charity</a:t>
            </a:r>
            <a:r>
              <a:rPr kumimoji="0" lang="en-GB" altLang="en-US" sz="2200" b="0" i="0" u="none" strike="noStrike" cap="none" normalizeH="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 explain how you were personally impacted by YPI / skills</a:t>
            </a:r>
          </a:p>
          <a:p>
            <a:pPr marL="457200" indent="-457200">
              <a:buFont typeface="Wingdings" pitchFamily="2" charset="2"/>
              <a:buChar char="Ø"/>
            </a:pPr>
            <a:endParaRPr kumimoji="0" lang="en-GB" altLang="en-US" sz="2200" b="0" i="0" u="none" strike="noStrike" cap="none" normalizeH="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457200" indent="-457200">
              <a:buFont typeface="Wingdings" pitchFamily="2" charset="2"/>
              <a:buChar char="Ø"/>
            </a:pPr>
            <a:r>
              <a:rPr lang="en-GB" altLang="en-US" sz="2200" baseline="0" dirty="0">
                <a:latin typeface="Verdana" panose="020B0604030504040204" pitchFamily="34" charset="0"/>
                <a:ea typeface="Verdana" panose="020B0604030504040204" pitchFamily="34" charset="0"/>
                <a:cs typeface="Verdana" panose="020B0604030504040204" pitchFamily="34" charset="0"/>
              </a:rPr>
              <a:t>How</a:t>
            </a:r>
            <a:r>
              <a:rPr lang="en-GB" altLang="en-US" sz="2200" dirty="0">
                <a:latin typeface="Verdana" panose="020B0604030504040204" pitchFamily="34" charset="0"/>
                <a:ea typeface="Verdana" panose="020B0604030504040204" pitchFamily="34" charset="0"/>
                <a:cs typeface="Verdana" panose="020B0604030504040204" pitchFamily="34" charset="0"/>
              </a:rPr>
              <a:t> the charity will spend £3000 and the </a:t>
            </a:r>
            <a:r>
              <a:rPr lang="en-GB" altLang="en-US" sz="2200" b="1" dirty="0">
                <a:latin typeface="Verdana" panose="020B0604030504040204" pitchFamily="34" charset="0"/>
                <a:ea typeface="Verdana" panose="020B0604030504040204" pitchFamily="34" charset="0"/>
                <a:cs typeface="Verdana" panose="020B0604030504040204" pitchFamily="34" charset="0"/>
              </a:rPr>
              <a:t>IMPACT</a:t>
            </a:r>
            <a:r>
              <a:rPr lang="en-GB" altLang="en-US" sz="2200" dirty="0">
                <a:latin typeface="Verdana" panose="020B0604030504040204" pitchFamily="34" charset="0"/>
                <a:ea typeface="Verdana" panose="020B0604030504040204" pitchFamily="34" charset="0"/>
                <a:cs typeface="Verdana" panose="020B0604030504040204" pitchFamily="34" charset="0"/>
              </a:rPr>
              <a:t> on the local community</a:t>
            </a:r>
          </a:p>
          <a:p>
            <a:pPr marL="457200" indent="-457200">
              <a:buFont typeface="Wingdings" pitchFamily="2" charset="2"/>
              <a:buChar char="Ø"/>
            </a:pPr>
            <a:endParaRPr lang="en-GB" altLang="en-US" sz="2200" dirty="0">
              <a:latin typeface="Verdana" panose="020B0604030504040204" pitchFamily="34" charset="0"/>
              <a:ea typeface="Verdana" panose="020B0604030504040204" pitchFamily="34" charset="0"/>
              <a:cs typeface="Verdana" panose="020B0604030504040204" pitchFamily="34" charset="0"/>
            </a:endParaRPr>
          </a:p>
          <a:p>
            <a:pPr marL="457200" indent="-457200">
              <a:buFont typeface="Wingdings" pitchFamily="2" charset="2"/>
              <a:buChar char="Ø"/>
            </a:pPr>
            <a:r>
              <a:rPr kumimoji="0" lang="en-GB" altLang="en-US" sz="22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Well-structured presentation / interactive element / speak with clarity and enthusiasm and make eye contact</a:t>
            </a:r>
            <a:endParaRPr kumimoji="0" lang="en-GB" altLang="en-US" sz="2200" b="0" i="0" u="none" strike="noStrike" cap="none" normalizeH="0" baseline="0" dirty="0">
              <a:ln>
                <a:noFill/>
              </a:ln>
              <a:solidFill>
                <a:schemeClr val="tx1"/>
              </a:solidFill>
              <a:effectLst/>
            </a:endParaRPr>
          </a:p>
        </p:txBody>
      </p:sp>
      <p:sp>
        <p:nvSpPr>
          <p:cNvPr id="20" name="Text Box 25">
            <a:extLst>
              <a:ext uri="{FF2B5EF4-FFF2-40B4-BE49-F238E27FC236}">
                <a16:creationId xmlns:a16="http://schemas.microsoft.com/office/drawing/2014/main" id="{975244B4-95EF-4D30-B92E-BB0AF0A1131A}"/>
              </a:ext>
            </a:extLst>
          </p:cNvPr>
          <p:cNvSpPr txBox="1">
            <a:spLocks noChangeArrowheads="1"/>
          </p:cNvSpPr>
          <p:nvPr/>
        </p:nvSpPr>
        <p:spPr bwMode="auto">
          <a:xfrm>
            <a:off x="2450548" y="-26614"/>
            <a:ext cx="7227570" cy="1675306"/>
          </a:xfrm>
          <a:prstGeom prst="flowChartOffpageConnector">
            <a:avLst/>
          </a:prstGeom>
          <a:solidFill>
            <a:srgbClr val="00ABC9"/>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42872DBB-A1E3-4871-A0C1-180EECA11F25}"/>
              </a:ext>
            </a:extLst>
          </p:cNvPr>
          <p:cNvSpPr txBox="1"/>
          <p:nvPr/>
        </p:nvSpPr>
        <p:spPr>
          <a:xfrm>
            <a:off x="3257919" y="276832"/>
            <a:ext cx="5636526" cy="829330"/>
          </a:xfrm>
          <a:prstGeom prst="rect">
            <a:avLst/>
          </a:prstGeom>
          <a:noFill/>
        </p:spPr>
        <p:txBody>
          <a:bodyPr wrap="square" rtlCol="0">
            <a:spAutoFit/>
          </a:bodyPr>
          <a:lstStyle/>
          <a:p>
            <a:pPr algn="ctr">
              <a:lnSpc>
                <a:spcPct val="110000"/>
              </a:lnSpc>
              <a:spcAft>
                <a:spcPts val="1800"/>
              </a:spcAft>
            </a:pPr>
            <a:r>
              <a:rPr lang="en-GB" sz="4800" u="none" strike="noStrike" dirty="0">
                <a:solidFill>
                  <a:srgbClr val="FFFFFF"/>
                </a:solidFill>
                <a:effectLst/>
                <a:latin typeface="Verdana" panose="020B0604030504040204" pitchFamily="34" charset="0"/>
                <a:ea typeface="Verdana" panose="020B0604030504040204" pitchFamily="34" charset="0"/>
                <a:cs typeface="Verdana" panose="020B0604030504040204" pitchFamily="34" charset="0"/>
              </a:rPr>
              <a:t>Judging Criteria</a:t>
            </a:r>
            <a:endParaRPr lang="en-GB" sz="4800" dirty="0">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83556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43CFDD2C-320B-4D76-BE8A-466159E80306}"/>
              </a:ext>
            </a:extLst>
          </p:cNvPr>
          <p:cNvSpPr>
            <a:spLocks noChangeArrowheads="1"/>
          </p:cNvSpPr>
          <p:nvPr/>
        </p:nvSpPr>
        <p:spPr bwMode="auto">
          <a:xfrm>
            <a:off x="376373" y="1807396"/>
            <a:ext cx="8199592"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15900" algn="l"/>
              </a:tabLst>
              <a:defRPr>
                <a:solidFill>
                  <a:schemeClr val="tx1"/>
                </a:solidFill>
                <a:latin typeface="Arial" panose="020B0604020202020204" pitchFamily="34" charset="0"/>
              </a:defRPr>
            </a:lvl1pPr>
            <a:lvl2pPr eaLnBrk="0" fontAlgn="base" hangingPunct="0">
              <a:spcBef>
                <a:spcPct val="0"/>
              </a:spcBef>
              <a:spcAft>
                <a:spcPct val="0"/>
              </a:spcAft>
              <a:tabLst>
                <a:tab pos="215900" algn="l"/>
              </a:tabLst>
              <a:defRPr>
                <a:solidFill>
                  <a:schemeClr val="tx1"/>
                </a:solidFill>
                <a:latin typeface="Arial" panose="020B0604020202020204" pitchFamily="34" charset="0"/>
              </a:defRPr>
            </a:lvl2pPr>
            <a:lvl3pPr eaLnBrk="0" fontAlgn="base" hangingPunct="0">
              <a:spcBef>
                <a:spcPct val="0"/>
              </a:spcBef>
              <a:spcAft>
                <a:spcPct val="0"/>
              </a:spcAft>
              <a:tabLst>
                <a:tab pos="215900" algn="l"/>
              </a:tabLst>
              <a:defRPr>
                <a:solidFill>
                  <a:schemeClr val="tx1"/>
                </a:solidFill>
                <a:latin typeface="Arial" panose="020B0604020202020204" pitchFamily="34" charset="0"/>
              </a:defRPr>
            </a:lvl3pPr>
            <a:lvl4pPr eaLnBrk="0" fontAlgn="base" hangingPunct="0">
              <a:spcBef>
                <a:spcPct val="0"/>
              </a:spcBef>
              <a:spcAft>
                <a:spcPct val="0"/>
              </a:spcAft>
              <a:tabLst>
                <a:tab pos="215900" algn="l"/>
              </a:tabLst>
              <a:defRPr>
                <a:solidFill>
                  <a:schemeClr val="tx1"/>
                </a:solidFill>
                <a:latin typeface="Arial" panose="020B0604020202020204" pitchFamily="34" charset="0"/>
              </a:defRPr>
            </a:lvl4pPr>
            <a:lvl5pPr eaLnBrk="0" fontAlgn="base" hangingPunct="0">
              <a:spcBef>
                <a:spcPct val="0"/>
              </a:spcBef>
              <a:spcAft>
                <a:spcPct val="0"/>
              </a:spcAft>
              <a:tabLst>
                <a:tab pos="215900" algn="l"/>
              </a:tabLst>
              <a:defRPr>
                <a:solidFill>
                  <a:schemeClr val="tx1"/>
                </a:solidFill>
                <a:latin typeface="Arial" panose="020B0604020202020204" pitchFamily="34" charset="0"/>
              </a:defRPr>
            </a:lvl5pPr>
            <a:lvl6pPr eaLnBrk="0" fontAlgn="base" hangingPunct="0">
              <a:spcBef>
                <a:spcPct val="0"/>
              </a:spcBef>
              <a:spcAft>
                <a:spcPct val="0"/>
              </a:spcAft>
              <a:tabLst>
                <a:tab pos="215900" algn="l"/>
              </a:tabLst>
              <a:defRPr>
                <a:solidFill>
                  <a:schemeClr val="tx1"/>
                </a:solidFill>
                <a:latin typeface="Arial" panose="020B0604020202020204" pitchFamily="34" charset="0"/>
              </a:defRPr>
            </a:lvl6pPr>
            <a:lvl7pPr eaLnBrk="0" fontAlgn="base" hangingPunct="0">
              <a:spcBef>
                <a:spcPct val="0"/>
              </a:spcBef>
              <a:spcAft>
                <a:spcPct val="0"/>
              </a:spcAft>
              <a:tabLst>
                <a:tab pos="215900" algn="l"/>
              </a:tabLst>
              <a:defRPr>
                <a:solidFill>
                  <a:schemeClr val="tx1"/>
                </a:solidFill>
                <a:latin typeface="Arial" panose="020B0604020202020204" pitchFamily="34" charset="0"/>
              </a:defRPr>
            </a:lvl7pPr>
            <a:lvl8pPr eaLnBrk="0" fontAlgn="base" hangingPunct="0">
              <a:spcBef>
                <a:spcPct val="0"/>
              </a:spcBef>
              <a:spcAft>
                <a:spcPct val="0"/>
              </a:spcAft>
              <a:tabLst>
                <a:tab pos="215900" algn="l"/>
              </a:tabLst>
              <a:defRPr>
                <a:solidFill>
                  <a:schemeClr val="tx1"/>
                </a:solidFill>
                <a:latin typeface="Arial" panose="020B0604020202020204" pitchFamily="34" charset="0"/>
              </a:defRPr>
            </a:lvl8pPr>
            <a:lvl9pPr eaLnBrk="0" fontAlgn="base" hangingPunct="0">
              <a:spcBef>
                <a:spcPct val="0"/>
              </a:spcBef>
              <a:spcAft>
                <a:spcPct val="0"/>
              </a:spcAft>
              <a:tabLst>
                <a:tab pos="215900" algn="l"/>
              </a:tabLst>
              <a:defRPr>
                <a:solidFill>
                  <a:schemeClr val="tx1"/>
                </a:solidFill>
                <a:latin typeface="Arial" panose="020B0604020202020204" pitchFamily="34" charset="0"/>
              </a:defRPr>
            </a:lvl9pPr>
          </a:lstStyle>
          <a:p>
            <a:pPr marL="457200" indent="-457200">
              <a:buFont typeface="Wingdings" pitchFamily="2" charset="2"/>
              <a:buChar char="Ø"/>
            </a:pPr>
            <a:r>
              <a:rPr lang="en-GB" sz="2600" dirty="0">
                <a:latin typeface="Verdana" panose="020B0604030504040204" pitchFamily="34" charset="0"/>
                <a:ea typeface="Verdana" panose="020B0604030504040204" pitchFamily="34" charset="0"/>
                <a:cs typeface="Verdana" panose="020B0604030504040204" pitchFamily="34" charset="0"/>
              </a:rPr>
              <a:t>If you need any support during the week please feel free to come and see me in my classroom. I will check in with you all every morning with a briefing.  </a:t>
            </a:r>
          </a:p>
          <a:p>
            <a:pPr marL="457200" indent="-457200">
              <a:buFont typeface="Wingdings" pitchFamily="2" charset="2"/>
              <a:buChar char="Ø"/>
            </a:pPr>
            <a:endParaRPr lang="en-GB" sz="2600" dirty="0">
              <a:latin typeface="Verdana" panose="020B0604030504040204" pitchFamily="34" charset="0"/>
              <a:ea typeface="Verdana" panose="020B0604030504040204" pitchFamily="34" charset="0"/>
              <a:cs typeface="Verdana" panose="020B0604030504040204" pitchFamily="34" charset="0"/>
            </a:endParaRPr>
          </a:p>
          <a:p>
            <a:pPr marL="457200" indent="-457200">
              <a:buFont typeface="Wingdings" pitchFamily="2" charset="2"/>
              <a:buChar char="Ø"/>
            </a:pPr>
            <a:r>
              <a:rPr lang="en-GB" sz="2600" dirty="0">
                <a:latin typeface="Verdana" panose="020B0604030504040204" pitchFamily="34" charset="0"/>
                <a:ea typeface="Verdana" panose="020B0604030504040204" pitchFamily="34" charset="0"/>
                <a:cs typeface="Verdana" panose="020B0604030504040204" pitchFamily="34" charset="0"/>
              </a:rPr>
              <a:t>Teachers will be in and out during the week to see how you are all getting on and they can also try to help with any questions you might have. </a:t>
            </a:r>
          </a:p>
          <a:p>
            <a:pPr marL="457200" indent="-457200">
              <a:buFont typeface="Wingdings" pitchFamily="2" charset="2"/>
              <a:buChar char="Ø"/>
            </a:pPr>
            <a:endParaRPr lang="en-GB" sz="2600" dirty="0">
              <a:latin typeface="Verdana" panose="020B0604030504040204" pitchFamily="34" charset="0"/>
              <a:ea typeface="Verdana" panose="020B0604030504040204" pitchFamily="34" charset="0"/>
              <a:cs typeface="Verdana" panose="020B0604030504040204" pitchFamily="34" charset="0"/>
            </a:endParaRPr>
          </a:p>
          <a:p>
            <a:pPr marL="457200" indent="-457200">
              <a:buFont typeface="Wingdings" pitchFamily="2" charset="2"/>
              <a:buChar char="Ø"/>
            </a:pPr>
            <a:r>
              <a:rPr lang="en-GB" sz="2600" dirty="0">
                <a:latin typeface="Verdana" panose="020B0604030504040204" pitchFamily="34" charset="0"/>
                <a:ea typeface="Verdana" panose="020B0604030504040204" pitchFamily="34" charset="0"/>
                <a:cs typeface="Verdana" panose="020B0604030504040204" pitchFamily="34" charset="0"/>
              </a:rPr>
              <a:t>Use the YPI website, there are lots of helpful documents on there.</a:t>
            </a:r>
          </a:p>
        </p:txBody>
      </p:sp>
      <p:sp>
        <p:nvSpPr>
          <p:cNvPr id="20" name="Text Box 25">
            <a:extLst>
              <a:ext uri="{FF2B5EF4-FFF2-40B4-BE49-F238E27FC236}">
                <a16:creationId xmlns:a16="http://schemas.microsoft.com/office/drawing/2014/main" id="{975244B4-95EF-4D30-B92E-BB0AF0A1131A}"/>
              </a:ext>
            </a:extLst>
          </p:cNvPr>
          <p:cNvSpPr txBox="1">
            <a:spLocks noChangeArrowheads="1"/>
          </p:cNvSpPr>
          <p:nvPr/>
        </p:nvSpPr>
        <p:spPr bwMode="auto">
          <a:xfrm>
            <a:off x="2450548" y="-26614"/>
            <a:ext cx="7227570" cy="1675306"/>
          </a:xfrm>
          <a:prstGeom prst="flowChartOffpageConnector">
            <a:avLst/>
          </a:prstGeom>
          <a:solidFill>
            <a:srgbClr val="00ABC9"/>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42872DBB-A1E3-4871-A0C1-180EECA11F25}"/>
              </a:ext>
            </a:extLst>
          </p:cNvPr>
          <p:cNvSpPr txBox="1"/>
          <p:nvPr/>
        </p:nvSpPr>
        <p:spPr>
          <a:xfrm>
            <a:off x="3257919" y="276832"/>
            <a:ext cx="5636526" cy="829330"/>
          </a:xfrm>
          <a:prstGeom prst="rect">
            <a:avLst/>
          </a:prstGeom>
          <a:noFill/>
        </p:spPr>
        <p:txBody>
          <a:bodyPr wrap="square" rtlCol="0">
            <a:spAutoFit/>
          </a:bodyPr>
          <a:lstStyle/>
          <a:p>
            <a:pPr algn="ctr">
              <a:lnSpc>
                <a:spcPct val="110000"/>
              </a:lnSpc>
              <a:spcAft>
                <a:spcPts val="1800"/>
              </a:spcAft>
            </a:pPr>
            <a:r>
              <a:rPr lang="en-GB" sz="4800" u="none" strike="noStrike" dirty="0">
                <a:solidFill>
                  <a:srgbClr val="FFFFFF"/>
                </a:solidFill>
                <a:effectLst/>
                <a:latin typeface="Verdana" panose="020B0604030504040204" pitchFamily="34" charset="0"/>
                <a:ea typeface="Verdana" panose="020B0604030504040204" pitchFamily="34" charset="0"/>
                <a:cs typeface="Verdana" panose="020B0604030504040204" pitchFamily="34" charset="0"/>
              </a:rPr>
              <a:t>Support</a:t>
            </a:r>
            <a:endParaRPr lang="en-GB" sz="4800" dirty="0">
              <a:effectLst/>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descr="A qr code with a speech bubble&#10;&#10;Description automatically generated with medium confidence">
            <a:extLst>
              <a:ext uri="{FF2B5EF4-FFF2-40B4-BE49-F238E27FC236}">
                <a16:creationId xmlns:a16="http://schemas.microsoft.com/office/drawing/2014/main" id="{02835DF8-CFB4-7295-E1AE-1E6DBA07B2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2210" y="2210141"/>
            <a:ext cx="3103417" cy="4088155"/>
          </a:xfrm>
          <a:prstGeom prst="rect">
            <a:avLst/>
          </a:prstGeom>
        </p:spPr>
      </p:pic>
    </p:spTree>
    <p:extLst>
      <p:ext uri="{BB962C8B-B14F-4D97-AF65-F5344CB8AC3E}">
        <p14:creationId xmlns:p14="http://schemas.microsoft.com/office/powerpoint/2010/main" val="278067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255 Best Questions To Ask To Get To Know Someone">
            <a:extLst>
              <a:ext uri="{FF2B5EF4-FFF2-40B4-BE49-F238E27FC236}">
                <a16:creationId xmlns:a16="http://schemas.microsoft.com/office/drawing/2014/main" id="{CCDABA68-A275-33A7-7B87-6044ADA628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355" r="13146"/>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15">
            <a:extLst>
              <a:ext uri="{FF2B5EF4-FFF2-40B4-BE49-F238E27FC236}">
                <a16:creationId xmlns:a16="http://schemas.microsoft.com/office/drawing/2014/main" id="{43CFDD2C-320B-4D76-BE8A-466159E80306}"/>
              </a:ext>
            </a:extLst>
          </p:cNvPr>
          <p:cNvSpPr>
            <a:spLocks noChangeArrowheads="1"/>
          </p:cNvSpPr>
          <p:nvPr/>
        </p:nvSpPr>
        <p:spPr bwMode="auto">
          <a:xfrm>
            <a:off x="7796857" y="-370936"/>
            <a:ext cx="4544625" cy="537110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b" anchorCtr="0" compatLnSpc="1">
            <a:prstTxWarp prst="textNoShape">
              <a:avLst/>
            </a:prstTxWarp>
            <a:noAutofit/>
          </a:bodyPr>
          <a:lstStyle>
            <a:lvl1pPr eaLnBrk="0" fontAlgn="base" hangingPunct="0">
              <a:spcBef>
                <a:spcPct val="0"/>
              </a:spcBef>
              <a:spcAft>
                <a:spcPct val="0"/>
              </a:spcAft>
              <a:tabLst>
                <a:tab pos="215900" algn="l"/>
              </a:tabLst>
              <a:defRPr>
                <a:solidFill>
                  <a:schemeClr val="tx1"/>
                </a:solidFill>
                <a:latin typeface="Arial" panose="020B0604020202020204" pitchFamily="34" charset="0"/>
              </a:defRPr>
            </a:lvl1pPr>
            <a:lvl2pPr eaLnBrk="0" fontAlgn="base" hangingPunct="0">
              <a:spcBef>
                <a:spcPct val="0"/>
              </a:spcBef>
              <a:spcAft>
                <a:spcPct val="0"/>
              </a:spcAft>
              <a:tabLst>
                <a:tab pos="215900" algn="l"/>
              </a:tabLst>
              <a:defRPr>
                <a:solidFill>
                  <a:schemeClr val="tx1"/>
                </a:solidFill>
                <a:latin typeface="Arial" panose="020B0604020202020204" pitchFamily="34" charset="0"/>
              </a:defRPr>
            </a:lvl2pPr>
            <a:lvl3pPr eaLnBrk="0" fontAlgn="base" hangingPunct="0">
              <a:spcBef>
                <a:spcPct val="0"/>
              </a:spcBef>
              <a:spcAft>
                <a:spcPct val="0"/>
              </a:spcAft>
              <a:tabLst>
                <a:tab pos="215900" algn="l"/>
              </a:tabLst>
              <a:defRPr>
                <a:solidFill>
                  <a:schemeClr val="tx1"/>
                </a:solidFill>
                <a:latin typeface="Arial" panose="020B0604020202020204" pitchFamily="34" charset="0"/>
              </a:defRPr>
            </a:lvl3pPr>
            <a:lvl4pPr eaLnBrk="0" fontAlgn="base" hangingPunct="0">
              <a:spcBef>
                <a:spcPct val="0"/>
              </a:spcBef>
              <a:spcAft>
                <a:spcPct val="0"/>
              </a:spcAft>
              <a:tabLst>
                <a:tab pos="215900" algn="l"/>
              </a:tabLst>
              <a:defRPr>
                <a:solidFill>
                  <a:schemeClr val="tx1"/>
                </a:solidFill>
                <a:latin typeface="Arial" panose="020B0604020202020204" pitchFamily="34" charset="0"/>
              </a:defRPr>
            </a:lvl4pPr>
            <a:lvl5pPr eaLnBrk="0" fontAlgn="base" hangingPunct="0">
              <a:spcBef>
                <a:spcPct val="0"/>
              </a:spcBef>
              <a:spcAft>
                <a:spcPct val="0"/>
              </a:spcAft>
              <a:tabLst>
                <a:tab pos="215900" algn="l"/>
              </a:tabLst>
              <a:defRPr>
                <a:solidFill>
                  <a:schemeClr val="tx1"/>
                </a:solidFill>
                <a:latin typeface="Arial" panose="020B0604020202020204" pitchFamily="34" charset="0"/>
              </a:defRPr>
            </a:lvl5pPr>
            <a:lvl6pPr eaLnBrk="0" fontAlgn="base" hangingPunct="0">
              <a:spcBef>
                <a:spcPct val="0"/>
              </a:spcBef>
              <a:spcAft>
                <a:spcPct val="0"/>
              </a:spcAft>
              <a:tabLst>
                <a:tab pos="215900" algn="l"/>
              </a:tabLst>
              <a:defRPr>
                <a:solidFill>
                  <a:schemeClr val="tx1"/>
                </a:solidFill>
                <a:latin typeface="Arial" panose="020B0604020202020204" pitchFamily="34" charset="0"/>
              </a:defRPr>
            </a:lvl6pPr>
            <a:lvl7pPr eaLnBrk="0" fontAlgn="base" hangingPunct="0">
              <a:spcBef>
                <a:spcPct val="0"/>
              </a:spcBef>
              <a:spcAft>
                <a:spcPct val="0"/>
              </a:spcAft>
              <a:tabLst>
                <a:tab pos="215900" algn="l"/>
              </a:tabLst>
              <a:defRPr>
                <a:solidFill>
                  <a:schemeClr val="tx1"/>
                </a:solidFill>
                <a:latin typeface="Arial" panose="020B0604020202020204" pitchFamily="34" charset="0"/>
              </a:defRPr>
            </a:lvl7pPr>
            <a:lvl8pPr eaLnBrk="0" fontAlgn="base" hangingPunct="0">
              <a:spcBef>
                <a:spcPct val="0"/>
              </a:spcBef>
              <a:spcAft>
                <a:spcPct val="0"/>
              </a:spcAft>
              <a:tabLst>
                <a:tab pos="215900" algn="l"/>
              </a:tabLst>
              <a:defRPr>
                <a:solidFill>
                  <a:schemeClr val="tx1"/>
                </a:solidFill>
                <a:latin typeface="Arial" panose="020B0604020202020204" pitchFamily="34" charset="0"/>
              </a:defRPr>
            </a:lvl8pPr>
            <a:lvl9pPr eaLnBrk="0" fontAlgn="base" hangingPunct="0">
              <a:spcBef>
                <a:spcPct val="0"/>
              </a:spcBef>
              <a:spcAft>
                <a:spcPct val="0"/>
              </a:spcAft>
              <a:tabLst>
                <a:tab pos="215900" algn="l"/>
              </a:tabLst>
              <a:defRPr>
                <a:solidFill>
                  <a:schemeClr val="tx1"/>
                </a:solidFill>
                <a:latin typeface="Arial" panose="020B0604020202020204" pitchFamily="34" charset="0"/>
              </a:defRPr>
            </a:lvl9pPr>
          </a:lstStyle>
          <a:p>
            <a:pPr algn="ctr" eaLnBrk="1" hangingPunct="1">
              <a:lnSpc>
                <a:spcPct val="90000"/>
              </a:lnSpc>
              <a:spcAft>
                <a:spcPts val="600"/>
              </a:spcAft>
            </a:pPr>
            <a:r>
              <a:rPr lang="en-US" sz="6600" dirty="0">
                <a:latin typeface="Verdana" panose="020B0604030504040204" pitchFamily="34" charset="0"/>
                <a:ea typeface="Verdana" panose="020B0604030504040204" pitchFamily="34" charset="0"/>
                <a:cs typeface="Verdana" panose="020B0604030504040204" pitchFamily="34" charset="0"/>
              </a:rPr>
              <a:t>Any questions so far?</a:t>
            </a:r>
          </a:p>
        </p:txBody>
      </p:sp>
      <p:sp>
        <p:nvSpPr>
          <p:cNvPr id="20" name="Text Box 25">
            <a:extLst>
              <a:ext uri="{FF2B5EF4-FFF2-40B4-BE49-F238E27FC236}">
                <a16:creationId xmlns:a16="http://schemas.microsoft.com/office/drawing/2014/main" id="{975244B4-95EF-4D30-B92E-BB0AF0A1131A}"/>
              </a:ext>
            </a:extLst>
          </p:cNvPr>
          <p:cNvSpPr txBox="1">
            <a:spLocks noChangeArrowheads="1"/>
          </p:cNvSpPr>
          <p:nvPr/>
        </p:nvSpPr>
        <p:spPr bwMode="auto">
          <a:xfrm>
            <a:off x="7946760" y="4257510"/>
            <a:ext cx="3445766" cy="1485319"/>
          </a:xfrm>
          <a:prstGeom prst="flowChartOffpageConnector">
            <a:avLst/>
          </a:prstGeom>
          <a:noFill/>
          <a:extLst>
            <a:ext uri="{91240B29-F687-4F45-9708-019B960494DF}">
              <a14:hiddenLine xmlns:a14="http://schemas.microsoft.com/office/drawing/2010/main" w="9525">
                <a:solidFill>
                  <a:srgbClr val="000000"/>
                </a:solidFill>
                <a:miter lim="800000"/>
                <a:headEnd/>
                <a:tailEnd/>
              </a14:hiddenLine>
            </a:ext>
          </a:extLst>
        </p:spPr>
        <p:txBody>
          <a:bodyPr rot="0" vert="horz" lIns="91440" tIns="45720" rIns="91440" bIns="45720" rtlCol="0" anchorCtr="0">
            <a:normAutofit/>
          </a:bodyPr>
          <a:lstStyle/>
          <a:p>
            <a:pPr>
              <a:lnSpc>
                <a:spcPct val="90000"/>
              </a:lnSpc>
              <a:spcBef>
                <a:spcPts val="1000"/>
              </a:spcBef>
              <a:spcAft>
                <a:spcPts val="1000"/>
              </a:spcAft>
            </a:pPr>
            <a:r>
              <a:rPr lang="en-US" sz="1300">
                <a:effectLst/>
              </a:rPr>
              <a:t> </a:t>
            </a:r>
          </a:p>
          <a:p>
            <a:pPr>
              <a:lnSpc>
                <a:spcPct val="90000"/>
              </a:lnSpc>
              <a:spcBef>
                <a:spcPts val="1000"/>
              </a:spcBef>
              <a:spcAft>
                <a:spcPts val="1000"/>
              </a:spcAft>
            </a:pPr>
            <a:r>
              <a:rPr lang="en-US" sz="1300">
                <a:effectLst/>
              </a:rPr>
              <a:t> </a:t>
            </a:r>
          </a:p>
          <a:p>
            <a:pPr>
              <a:lnSpc>
                <a:spcPct val="90000"/>
              </a:lnSpc>
              <a:spcBef>
                <a:spcPts val="1000"/>
              </a:spcBef>
              <a:spcAft>
                <a:spcPts val="1000"/>
              </a:spcAft>
            </a:pPr>
            <a:r>
              <a:rPr lang="en-US" sz="1300">
                <a:effectLst/>
              </a:rPr>
              <a:t> </a:t>
            </a:r>
          </a:p>
        </p:txBody>
      </p:sp>
    </p:spTree>
    <p:extLst>
      <p:ext uri="{BB962C8B-B14F-4D97-AF65-F5344CB8AC3E}">
        <p14:creationId xmlns:p14="http://schemas.microsoft.com/office/powerpoint/2010/main" val="3587352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B37BC-047E-5B4A-8A93-92E78A32FF7A}"/>
              </a:ext>
            </a:extLst>
          </p:cNvPr>
          <p:cNvSpPr>
            <a:spLocks noGrp="1"/>
          </p:cNvSpPr>
          <p:nvPr>
            <p:ph type="title"/>
          </p:nvPr>
        </p:nvSpPr>
        <p:spPr>
          <a:xfrm>
            <a:off x="6222035" y="246371"/>
            <a:ext cx="5423516" cy="1807305"/>
          </a:xfrm>
          <a:ln w="19050">
            <a:solidFill>
              <a:schemeClr val="tx1"/>
            </a:solidFill>
          </a:ln>
        </p:spPr>
        <p:txBody>
          <a:bodyPr>
            <a:normAutofit/>
          </a:bodyPr>
          <a:lstStyle/>
          <a:p>
            <a:pPr algn="ctr"/>
            <a:r>
              <a:rPr lang="en-GB" sz="4100" dirty="0">
                <a:latin typeface="Verdana" panose="020B0604030504040204" pitchFamily="34" charset="0"/>
                <a:ea typeface="Verdana" panose="020B0604030504040204" pitchFamily="34" charset="0"/>
                <a:cs typeface="Verdana" panose="020B0604030504040204" pitchFamily="34" charset="0"/>
              </a:rPr>
              <a:t>What is the Youth and Philanthropy Initiative?</a:t>
            </a:r>
          </a:p>
        </p:txBody>
      </p:sp>
      <p:pic>
        <p:nvPicPr>
          <p:cNvPr id="2050" name="Picture 2" descr="YPI Archives - The Wood Foundation">
            <a:extLst>
              <a:ext uri="{FF2B5EF4-FFF2-40B4-BE49-F238E27FC236}">
                <a16:creationId xmlns:a16="http://schemas.microsoft.com/office/drawing/2014/main" id="{8137A15C-0B2E-BB40-BDA6-44D75568A62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879" r="25811"/>
          <a:stretch/>
        </p:blipFill>
        <p:spPr bwMode="auto">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CB1D0411-281A-E943-9B99-25FA11D6F83B}"/>
              </a:ext>
            </a:extLst>
          </p:cNvPr>
          <p:cNvSpPr>
            <a:spLocks noGrp="1"/>
          </p:cNvSpPr>
          <p:nvPr>
            <p:ph idx="1"/>
          </p:nvPr>
        </p:nvSpPr>
        <p:spPr>
          <a:xfrm>
            <a:off x="5875519" y="2170317"/>
            <a:ext cx="6116548" cy="4441312"/>
          </a:xfrm>
        </p:spPr>
        <p:txBody>
          <a:bodyPr>
            <a:noAutofit/>
          </a:bodyPr>
          <a:lstStyle/>
          <a:p>
            <a:r>
              <a:rPr lang="en-GB" sz="2400" dirty="0">
                <a:latin typeface="Verdana" panose="020B0604030504040204" pitchFamily="34" charset="0"/>
                <a:ea typeface="Verdana" panose="020B0604030504040204" pitchFamily="34" charset="0"/>
                <a:cs typeface="Verdana" panose="020B0604030504040204" pitchFamily="34" charset="0"/>
              </a:rPr>
              <a:t>The Youth and Philanthropy Initiative (YPI) is a programme which empowers young people to make a difference in their communities whilst developing a range of skills including teamwork, communication and creativity. </a:t>
            </a:r>
          </a:p>
          <a:p>
            <a:pPr marL="0" indent="0">
              <a:buNone/>
            </a:pPr>
            <a:endParaRPr lang="en-GB" sz="2400" dirty="0">
              <a:latin typeface="Verdana" panose="020B0604030504040204" pitchFamily="34" charset="0"/>
              <a:ea typeface="Verdana" panose="020B0604030504040204" pitchFamily="34" charset="0"/>
              <a:cs typeface="Verdana" panose="020B0604030504040204" pitchFamily="34" charset="0"/>
            </a:endParaRPr>
          </a:p>
          <a:p>
            <a:r>
              <a:rPr lang="en-GB" sz="2400" dirty="0">
                <a:latin typeface="Verdana" panose="020B0604030504040204" pitchFamily="34" charset="0"/>
                <a:ea typeface="Verdana" panose="020B0604030504040204" pitchFamily="34" charset="0"/>
                <a:cs typeface="Verdana" panose="020B0604030504040204" pitchFamily="34" charset="0"/>
              </a:rPr>
              <a:t>Each school is responsible for directing a grant of £3000 to a local charity championed by its students.</a:t>
            </a:r>
          </a:p>
          <a:p>
            <a:endParaRPr lang="en-GB" sz="2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08126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43CFDD2C-320B-4D76-BE8A-466159E80306}"/>
              </a:ext>
            </a:extLst>
          </p:cNvPr>
          <p:cNvSpPr>
            <a:spLocks noChangeArrowheads="1"/>
          </p:cNvSpPr>
          <p:nvPr/>
        </p:nvSpPr>
        <p:spPr bwMode="auto">
          <a:xfrm>
            <a:off x="1547209" y="3321278"/>
            <a:ext cx="10026092"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15900" algn="l"/>
              </a:tabLst>
              <a:defRPr>
                <a:solidFill>
                  <a:schemeClr val="tx1"/>
                </a:solidFill>
                <a:latin typeface="Arial" panose="020B0604020202020204" pitchFamily="34" charset="0"/>
              </a:defRPr>
            </a:lvl1pPr>
            <a:lvl2pPr eaLnBrk="0" fontAlgn="base" hangingPunct="0">
              <a:spcBef>
                <a:spcPct val="0"/>
              </a:spcBef>
              <a:spcAft>
                <a:spcPct val="0"/>
              </a:spcAft>
              <a:tabLst>
                <a:tab pos="215900" algn="l"/>
              </a:tabLst>
              <a:defRPr>
                <a:solidFill>
                  <a:schemeClr val="tx1"/>
                </a:solidFill>
                <a:latin typeface="Arial" panose="020B0604020202020204" pitchFamily="34" charset="0"/>
              </a:defRPr>
            </a:lvl2pPr>
            <a:lvl3pPr eaLnBrk="0" fontAlgn="base" hangingPunct="0">
              <a:spcBef>
                <a:spcPct val="0"/>
              </a:spcBef>
              <a:spcAft>
                <a:spcPct val="0"/>
              </a:spcAft>
              <a:tabLst>
                <a:tab pos="215900" algn="l"/>
              </a:tabLst>
              <a:defRPr>
                <a:solidFill>
                  <a:schemeClr val="tx1"/>
                </a:solidFill>
                <a:latin typeface="Arial" panose="020B0604020202020204" pitchFamily="34" charset="0"/>
              </a:defRPr>
            </a:lvl3pPr>
            <a:lvl4pPr eaLnBrk="0" fontAlgn="base" hangingPunct="0">
              <a:spcBef>
                <a:spcPct val="0"/>
              </a:spcBef>
              <a:spcAft>
                <a:spcPct val="0"/>
              </a:spcAft>
              <a:tabLst>
                <a:tab pos="215900" algn="l"/>
              </a:tabLst>
              <a:defRPr>
                <a:solidFill>
                  <a:schemeClr val="tx1"/>
                </a:solidFill>
                <a:latin typeface="Arial" panose="020B0604020202020204" pitchFamily="34" charset="0"/>
              </a:defRPr>
            </a:lvl4pPr>
            <a:lvl5pPr eaLnBrk="0" fontAlgn="base" hangingPunct="0">
              <a:spcBef>
                <a:spcPct val="0"/>
              </a:spcBef>
              <a:spcAft>
                <a:spcPct val="0"/>
              </a:spcAft>
              <a:tabLst>
                <a:tab pos="215900" algn="l"/>
              </a:tabLst>
              <a:defRPr>
                <a:solidFill>
                  <a:schemeClr val="tx1"/>
                </a:solidFill>
                <a:latin typeface="Arial" panose="020B0604020202020204" pitchFamily="34" charset="0"/>
              </a:defRPr>
            </a:lvl5pPr>
            <a:lvl6pPr eaLnBrk="0" fontAlgn="base" hangingPunct="0">
              <a:spcBef>
                <a:spcPct val="0"/>
              </a:spcBef>
              <a:spcAft>
                <a:spcPct val="0"/>
              </a:spcAft>
              <a:tabLst>
                <a:tab pos="215900" algn="l"/>
              </a:tabLst>
              <a:defRPr>
                <a:solidFill>
                  <a:schemeClr val="tx1"/>
                </a:solidFill>
                <a:latin typeface="Arial" panose="020B0604020202020204" pitchFamily="34" charset="0"/>
              </a:defRPr>
            </a:lvl6pPr>
            <a:lvl7pPr eaLnBrk="0" fontAlgn="base" hangingPunct="0">
              <a:spcBef>
                <a:spcPct val="0"/>
              </a:spcBef>
              <a:spcAft>
                <a:spcPct val="0"/>
              </a:spcAft>
              <a:tabLst>
                <a:tab pos="215900" algn="l"/>
              </a:tabLst>
              <a:defRPr>
                <a:solidFill>
                  <a:schemeClr val="tx1"/>
                </a:solidFill>
                <a:latin typeface="Arial" panose="020B0604020202020204" pitchFamily="34" charset="0"/>
              </a:defRPr>
            </a:lvl7pPr>
            <a:lvl8pPr eaLnBrk="0" fontAlgn="base" hangingPunct="0">
              <a:spcBef>
                <a:spcPct val="0"/>
              </a:spcBef>
              <a:spcAft>
                <a:spcPct val="0"/>
              </a:spcAft>
              <a:tabLst>
                <a:tab pos="215900" algn="l"/>
              </a:tabLst>
              <a:defRPr>
                <a:solidFill>
                  <a:schemeClr val="tx1"/>
                </a:solidFill>
                <a:latin typeface="Arial" panose="020B0604020202020204" pitchFamily="34" charset="0"/>
              </a:defRPr>
            </a:lvl8pPr>
            <a:lvl9pPr eaLnBrk="0" fontAlgn="base" hangingPunct="0">
              <a:spcBef>
                <a:spcPct val="0"/>
              </a:spcBef>
              <a:spcAft>
                <a:spcPct val="0"/>
              </a:spcAft>
              <a:tabLst>
                <a:tab pos="2159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15900" algn="l"/>
              </a:tabLst>
            </a:pPr>
            <a:r>
              <a:rPr kumimoji="0" lang="en-GB" altLang="en-US" sz="2400" b="0" i="0" u="none" strike="noStrike" cap="none" normalizeH="0" baseline="0" dirty="0">
                <a:ln>
                  <a:noFill/>
                </a:ln>
                <a:solidFill>
                  <a:srgbClr val="00ABC9"/>
                </a:solidFill>
                <a:effectLst/>
                <a:latin typeface="Arial" panose="020B0604020202020204" pitchFamily="34" charset="0"/>
                <a:ea typeface="Calibri" panose="020F0502020204030204" pitchFamily="34" charset="0"/>
                <a:cs typeface="Arial" panose="020B0604020202020204" pitchFamily="34" charset="0"/>
              </a:rPr>
              <a:t>Learning intentions:</a:t>
            </a:r>
          </a:p>
          <a:p>
            <a:pPr marL="0" marR="0" lvl="0" indent="0" algn="l" defTabSz="914400" rtl="0" eaLnBrk="0" fontAlgn="base" latinLnBrk="0" hangingPunct="0">
              <a:lnSpc>
                <a:spcPct val="100000"/>
              </a:lnSpc>
              <a:spcBef>
                <a:spcPct val="0"/>
              </a:spcBef>
              <a:spcAft>
                <a:spcPct val="0"/>
              </a:spcAft>
              <a:buClrTx/>
              <a:buSzTx/>
              <a:buFontTx/>
              <a:buNone/>
              <a:tabLst>
                <a:tab pos="215900" algn="l"/>
              </a:tabLst>
            </a:pPr>
            <a:endParaRPr kumimoji="0" lang="en-GB" altLang="en-US" sz="14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215900" algn="l"/>
              </a:tabLst>
            </a:pPr>
            <a:r>
              <a:rPr kumimoji="0" lang="en-GB"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To revisit the purpose of engaging in the YPI process.</a:t>
            </a:r>
            <a:endParaRPr kumimoji="0" lang="en-GB" altLang="en-US" sz="14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215900" algn="l"/>
              </a:tabLst>
            </a:pPr>
            <a:r>
              <a:rPr kumimoji="0" lang="en-GB"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To understand what a social issue is.</a:t>
            </a:r>
            <a:endParaRPr kumimoji="0" lang="en-GB" altLang="en-US" sz="14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215900" algn="l"/>
              </a:tabLst>
            </a:pPr>
            <a:r>
              <a:rPr kumimoji="0" lang="en-GB"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To understand the importance of teamwork for YPI.</a:t>
            </a:r>
            <a:endParaRPr kumimoji="0" lang="en-GB" altLang="en-US" sz="14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215900" algn="l"/>
              </a:tabLst>
            </a:pPr>
            <a:r>
              <a:rPr kumimoji="0" lang="en-GB"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To select a social issue as a team to focus on for YPI.</a:t>
            </a:r>
            <a:endParaRPr kumimoji="0" lang="en-GB" altLang="en-US"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215900"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0" name="Text Box 25">
            <a:extLst>
              <a:ext uri="{FF2B5EF4-FFF2-40B4-BE49-F238E27FC236}">
                <a16:creationId xmlns:a16="http://schemas.microsoft.com/office/drawing/2014/main" id="{975244B4-95EF-4D30-B92E-BB0AF0A1131A}"/>
              </a:ext>
            </a:extLst>
          </p:cNvPr>
          <p:cNvSpPr txBox="1">
            <a:spLocks noChangeArrowheads="1"/>
          </p:cNvSpPr>
          <p:nvPr/>
        </p:nvSpPr>
        <p:spPr bwMode="auto">
          <a:xfrm>
            <a:off x="2450548" y="-26615"/>
            <a:ext cx="7227570" cy="2650789"/>
          </a:xfrm>
          <a:prstGeom prst="flowChartOffpageConnector">
            <a:avLst/>
          </a:prstGeom>
          <a:solidFill>
            <a:srgbClr val="00ABC9"/>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42872DBB-A1E3-4871-A0C1-180EECA11F25}"/>
              </a:ext>
            </a:extLst>
          </p:cNvPr>
          <p:cNvSpPr txBox="1"/>
          <p:nvPr/>
        </p:nvSpPr>
        <p:spPr>
          <a:xfrm>
            <a:off x="3257919" y="276832"/>
            <a:ext cx="5636526" cy="1521442"/>
          </a:xfrm>
          <a:prstGeom prst="rect">
            <a:avLst/>
          </a:prstGeom>
          <a:noFill/>
        </p:spPr>
        <p:txBody>
          <a:bodyPr wrap="square" rtlCol="0">
            <a:spAutoFit/>
          </a:bodyPr>
          <a:lstStyle/>
          <a:p>
            <a:pPr algn="ctr">
              <a:lnSpc>
                <a:spcPct val="110000"/>
              </a:lnSpc>
              <a:spcAft>
                <a:spcPts val="1800"/>
              </a:spcAft>
            </a:pPr>
            <a:r>
              <a:rPr lang="en-GB" sz="2400" u="none" strike="noStrike" dirty="0">
                <a:solidFill>
                  <a:srgbClr val="FFFFFF"/>
                </a:solidFill>
                <a:effectLst/>
                <a:latin typeface="Arial Black" panose="020B0A04020102020204" pitchFamily="34" charset="0"/>
                <a:ea typeface="Calibri" panose="020F0502020204030204" pitchFamily="34" charset="0"/>
                <a:cs typeface="Arial" panose="020B0604020202020204" pitchFamily="34" charset="0"/>
              </a:rPr>
              <a:t>Part one:</a:t>
            </a:r>
            <a:endParaRPr lang="en-GB" sz="2400" dirty="0">
              <a:effectLst/>
              <a:latin typeface="Arial Black" panose="020B0A04020102020204" pitchFamily="34" charset="0"/>
              <a:ea typeface="Calibri" panose="020F0502020204030204" pitchFamily="34" charset="0"/>
              <a:cs typeface="Arial" panose="020B0604020202020204" pitchFamily="34" charset="0"/>
            </a:endParaRPr>
          </a:p>
          <a:p>
            <a:pPr algn="ctr">
              <a:lnSpc>
                <a:spcPct val="110000"/>
              </a:lnSpc>
              <a:spcAft>
                <a:spcPts val="1000"/>
              </a:spcAft>
            </a:pPr>
            <a:r>
              <a:rPr lang="en-GB" sz="2400" dirty="0">
                <a:solidFill>
                  <a:srgbClr val="FFFFFF"/>
                </a:solidFill>
                <a:effectLst/>
                <a:latin typeface="Arial Black" panose="020B0A04020102020204" pitchFamily="34" charset="0"/>
                <a:ea typeface="Calibri" panose="020F0502020204030204" pitchFamily="34" charset="0"/>
                <a:cs typeface="Arial" panose="020B0604020202020204" pitchFamily="34" charset="0"/>
              </a:rPr>
              <a:t>Understanding social issues and my local community</a:t>
            </a:r>
            <a:endParaRPr lang="en-GB" sz="2400" dirty="0">
              <a:effectLst/>
              <a:latin typeface="Arial Black" panose="020B0A040201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25839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7E47E03-A405-4BB7-AE64-8352D13B9E30}"/>
              </a:ext>
            </a:extLst>
          </p:cNvPr>
          <p:cNvGrpSpPr/>
          <p:nvPr/>
        </p:nvGrpSpPr>
        <p:grpSpPr>
          <a:xfrm>
            <a:off x="563455" y="1744656"/>
            <a:ext cx="11453598" cy="3661084"/>
            <a:chOff x="-602456" y="-38444"/>
            <a:chExt cx="7485312" cy="1670090"/>
          </a:xfrm>
        </p:grpSpPr>
        <p:grpSp>
          <p:nvGrpSpPr>
            <p:cNvPr id="5" name="Group 4">
              <a:extLst>
                <a:ext uri="{FF2B5EF4-FFF2-40B4-BE49-F238E27FC236}">
                  <a16:creationId xmlns:a16="http://schemas.microsoft.com/office/drawing/2014/main" id="{8D182C0C-A87F-4936-B577-4F840CE0DE00}"/>
                </a:ext>
              </a:extLst>
            </p:cNvPr>
            <p:cNvGrpSpPr/>
            <p:nvPr/>
          </p:nvGrpSpPr>
          <p:grpSpPr>
            <a:xfrm>
              <a:off x="-602456" y="-38444"/>
              <a:ext cx="7231408" cy="781838"/>
              <a:chOff x="-602456" y="-35643"/>
              <a:chExt cx="7231408" cy="724877"/>
            </a:xfrm>
          </p:grpSpPr>
          <p:sp>
            <p:nvSpPr>
              <p:cNvPr id="9" name="Rectangle 8">
                <a:extLst>
                  <a:ext uri="{FF2B5EF4-FFF2-40B4-BE49-F238E27FC236}">
                    <a16:creationId xmlns:a16="http://schemas.microsoft.com/office/drawing/2014/main" id="{F52657DF-68B9-4489-9B99-0ECA5793F5CC}"/>
                  </a:ext>
                </a:extLst>
              </p:cNvPr>
              <p:cNvSpPr/>
              <p:nvPr/>
            </p:nvSpPr>
            <p:spPr>
              <a:xfrm>
                <a:off x="-602456" y="-31544"/>
                <a:ext cx="1951348" cy="278871"/>
              </a:xfrm>
              <a:prstGeom prst="rect">
                <a:avLst/>
              </a:prstGeom>
              <a:solidFill>
                <a:srgbClr val="36627B"/>
              </a:solidFill>
              <a:ln w="12700" cap="flat" cmpd="sng" algn="ctr">
                <a:solidFill>
                  <a:srgbClr val="36627B"/>
                </a:solidFill>
                <a:prstDash val="solid"/>
                <a:miter lim="800000"/>
              </a:ln>
              <a:effectLst/>
            </p:spPr>
            <p:txBody>
              <a:bodyPr rtlCol="0" anchor="ctr"/>
              <a:lstStyle/>
              <a:p>
                <a:endParaRPr lang="en-GB" sz="3600"/>
              </a:p>
            </p:txBody>
          </p:sp>
          <p:sp>
            <p:nvSpPr>
              <p:cNvPr id="10" name="Rectangle 9">
                <a:extLst>
                  <a:ext uri="{FF2B5EF4-FFF2-40B4-BE49-F238E27FC236}">
                    <a16:creationId xmlns:a16="http://schemas.microsoft.com/office/drawing/2014/main" id="{65B3D7CA-A549-4AEF-B90D-A49C3604100F}"/>
                  </a:ext>
                </a:extLst>
              </p:cNvPr>
              <p:cNvSpPr/>
              <p:nvPr/>
            </p:nvSpPr>
            <p:spPr>
              <a:xfrm>
                <a:off x="2037574" y="-35643"/>
                <a:ext cx="1951348" cy="278871"/>
              </a:xfrm>
              <a:prstGeom prst="rect">
                <a:avLst/>
              </a:prstGeom>
              <a:solidFill>
                <a:srgbClr val="827390"/>
              </a:solidFill>
              <a:ln w="12700" cap="flat" cmpd="sng" algn="ctr">
                <a:solidFill>
                  <a:srgbClr val="827390"/>
                </a:solidFill>
                <a:prstDash val="solid"/>
                <a:miter lim="800000"/>
              </a:ln>
              <a:effectLst/>
            </p:spPr>
            <p:txBody>
              <a:bodyPr rtlCol="0" anchor="ctr"/>
              <a:lstStyle/>
              <a:p>
                <a:endParaRPr lang="en-GB" sz="3600"/>
              </a:p>
            </p:txBody>
          </p:sp>
          <p:sp>
            <p:nvSpPr>
              <p:cNvPr id="11" name="Rectangle 10">
                <a:extLst>
                  <a:ext uri="{FF2B5EF4-FFF2-40B4-BE49-F238E27FC236}">
                    <a16:creationId xmlns:a16="http://schemas.microsoft.com/office/drawing/2014/main" id="{02033820-4B0E-426C-8975-9DA3D7F58B41}"/>
                  </a:ext>
                </a:extLst>
              </p:cNvPr>
              <p:cNvSpPr/>
              <p:nvPr/>
            </p:nvSpPr>
            <p:spPr>
              <a:xfrm>
                <a:off x="4677604" y="-31544"/>
                <a:ext cx="1951348" cy="289602"/>
              </a:xfrm>
              <a:prstGeom prst="rect">
                <a:avLst/>
              </a:prstGeom>
              <a:solidFill>
                <a:srgbClr val="83855C"/>
              </a:solidFill>
              <a:ln w="12700" cap="flat" cmpd="sng" algn="ctr">
                <a:solidFill>
                  <a:srgbClr val="83855C"/>
                </a:solidFill>
                <a:prstDash val="solid"/>
                <a:miter lim="800000"/>
              </a:ln>
              <a:effectLst/>
            </p:spPr>
            <p:txBody>
              <a:bodyPr rtlCol="0" anchor="ctr"/>
              <a:lstStyle/>
              <a:p>
                <a:endParaRPr lang="en-GB" sz="3600"/>
              </a:p>
            </p:txBody>
          </p:sp>
          <p:sp>
            <p:nvSpPr>
              <p:cNvPr id="12" name="TextBox 10">
                <a:extLst>
                  <a:ext uri="{FF2B5EF4-FFF2-40B4-BE49-F238E27FC236}">
                    <a16:creationId xmlns:a16="http://schemas.microsoft.com/office/drawing/2014/main" id="{63C8AAB4-23D6-446A-8843-3A236110C2FD}"/>
                  </a:ext>
                </a:extLst>
              </p:cNvPr>
              <p:cNvSpPr txBox="1"/>
              <p:nvPr/>
            </p:nvSpPr>
            <p:spPr>
              <a:xfrm>
                <a:off x="-602456" y="255525"/>
                <a:ext cx="1887220" cy="420358"/>
              </a:xfrm>
              <a:prstGeom prst="rect">
                <a:avLst/>
              </a:prstGeom>
              <a:noFill/>
            </p:spPr>
            <p:txBody>
              <a:bodyPr wrap="square" rtlCol="0">
                <a:noAutofit/>
              </a:bodyPr>
              <a:lstStyle/>
              <a:p>
                <a:pPr>
                  <a:lnSpc>
                    <a:spcPct val="110000"/>
                  </a:lnSpc>
                  <a:spcAft>
                    <a:spcPts val="1000"/>
                  </a:spcAft>
                </a:pPr>
                <a:r>
                  <a:rPr lang="en-GB" sz="3600" kern="1200" dirty="0">
                    <a:solidFill>
                      <a:srgbClr val="36627B"/>
                    </a:solidFill>
                    <a:effectLst/>
                    <a:latin typeface="Bahnschrift SemiBold" panose="020B0502040204020203" pitchFamily="34" charset="0"/>
                    <a:ea typeface="Calibri" panose="020F0502020204030204" pitchFamily="34" charset="0"/>
                    <a:cs typeface="Arial" panose="020B0604020202020204" pitchFamily="34" charset="0"/>
                  </a:rPr>
                  <a:t>Focusing	</a:t>
                </a:r>
                <a:r>
                  <a:rPr lang="en-GB" sz="4400" kern="1200" dirty="0">
                    <a:solidFill>
                      <a:srgbClr val="36627B"/>
                    </a:solidFill>
                    <a:effectLst/>
                    <a:latin typeface="Bahnschrift SemiBold" panose="020B0502040204020203" pitchFamily="34" charset="0"/>
                    <a:ea typeface="Calibri" panose="020F0502020204030204" pitchFamily="34" charset="0"/>
                    <a:cs typeface="Arial" panose="020B0604020202020204" pitchFamily="34" charset="0"/>
                  </a:rPr>
                  <a:t> </a:t>
                </a:r>
                <a:endParaRPr lang="en-GB" sz="2800" dirty="0">
                  <a:effectLst/>
                  <a:latin typeface="Agenda-Light"/>
                  <a:ea typeface="Calibri" panose="020F0502020204030204" pitchFamily="34" charset="0"/>
                  <a:cs typeface="Arial" panose="020B0604020202020204" pitchFamily="34" charset="0"/>
                </a:endParaRPr>
              </a:p>
            </p:txBody>
          </p:sp>
          <p:sp>
            <p:nvSpPr>
              <p:cNvPr id="13" name="TextBox 11">
                <a:extLst>
                  <a:ext uri="{FF2B5EF4-FFF2-40B4-BE49-F238E27FC236}">
                    <a16:creationId xmlns:a16="http://schemas.microsoft.com/office/drawing/2014/main" id="{93DC5E8E-200B-4836-ABD1-4E7A7649E49C}"/>
                  </a:ext>
                </a:extLst>
              </p:cNvPr>
              <p:cNvSpPr txBox="1"/>
              <p:nvPr/>
            </p:nvSpPr>
            <p:spPr>
              <a:xfrm>
                <a:off x="2101702" y="-31544"/>
                <a:ext cx="1887220" cy="259241"/>
              </a:xfrm>
              <a:prstGeom prst="rect">
                <a:avLst/>
              </a:prstGeom>
              <a:noFill/>
            </p:spPr>
            <p:txBody>
              <a:bodyPr wrap="square" rtlCol="0">
                <a:noAutofit/>
              </a:bodyPr>
              <a:lstStyle/>
              <a:p>
                <a:pPr>
                  <a:lnSpc>
                    <a:spcPct val="110000"/>
                  </a:lnSpc>
                  <a:spcAft>
                    <a:spcPts val="1000"/>
                  </a:spcAft>
                </a:pPr>
                <a:r>
                  <a:rPr lang="en-GB" sz="3600" b="1" kern="1200" dirty="0">
                    <a:solidFill>
                      <a:srgbClr val="FFFFFF"/>
                    </a:solidFill>
                    <a:effectLst/>
                    <a:latin typeface="Bahnschrift SemiBold Condensed" panose="020B0502040204020203" pitchFamily="34" charset="0"/>
                    <a:ea typeface="Calibri" panose="020F0502020204030204" pitchFamily="34" charset="0"/>
                    <a:cs typeface="Arial" panose="020B0604020202020204" pitchFamily="34" charset="0"/>
                  </a:rPr>
                  <a:t>Work with others</a:t>
                </a:r>
                <a:endParaRPr lang="en-GB" sz="2000" dirty="0">
                  <a:effectLst/>
                  <a:latin typeface="Agenda-Light"/>
                  <a:ea typeface="Calibri" panose="020F0502020204030204" pitchFamily="34" charset="0"/>
                  <a:cs typeface="Arial" panose="020B0604020202020204" pitchFamily="34" charset="0"/>
                </a:endParaRPr>
              </a:p>
            </p:txBody>
          </p:sp>
          <p:sp>
            <p:nvSpPr>
              <p:cNvPr id="14" name="TextBox 12">
                <a:extLst>
                  <a:ext uri="{FF2B5EF4-FFF2-40B4-BE49-F238E27FC236}">
                    <a16:creationId xmlns:a16="http://schemas.microsoft.com/office/drawing/2014/main" id="{CDF8385F-8309-4FE6-8147-CADFDE9074AD}"/>
                  </a:ext>
                </a:extLst>
              </p:cNvPr>
              <p:cNvSpPr txBox="1"/>
              <p:nvPr/>
            </p:nvSpPr>
            <p:spPr>
              <a:xfrm>
                <a:off x="4742367" y="-20726"/>
                <a:ext cx="1886585" cy="245795"/>
              </a:xfrm>
              <a:prstGeom prst="rect">
                <a:avLst/>
              </a:prstGeom>
              <a:noFill/>
            </p:spPr>
            <p:txBody>
              <a:bodyPr wrap="square" rtlCol="0">
                <a:noAutofit/>
              </a:bodyPr>
              <a:lstStyle/>
              <a:p>
                <a:pPr>
                  <a:lnSpc>
                    <a:spcPct val="110000"/>
                  </a:lnSpc>
                  <a:spcAft>
                    <a:spcPts val="1000"/>
                  </a:spcAft>
                </a:pPr>
                <a:r>
                  <a:rPr lang="en-GB" sz="3600" b="1" kern="1200" dirty="0">
                    <a:solidFill>
                      <a:srgbClr val="FFFFFF"/>
                    </a:solidFill>
                    <a:effectLst/>
                    <a:latin typeface="Bahnschrift SemiBold Condensed" panose="020B0502040204020203" pitchFamily="34" charset="0"/>
                    <a:ea typeface="Calibri" panose="020F0502020204030204" pitchFamily="34" charset="0"/>
                    <a:cs typeface="Arial" panose="020B0604020202020204" pitchFamily="34" charset="0"/>
                  </a:rPr>
                  <a:t>Make change </a:t>
                </a:r>
                <a:endParaRPr lang="en-GB" sz="2000" dirty="0">
                  <a:effectLst/>
                  <a:latin typeface="Agenda-Light"/>
                  <a:ea typeface="Calibri" panose="020F0502020204030204" pitchFamily="34" charset="0"/>
                  <a:cs typeface="Arial" panose="020B0604020202020204" pitchFamily="34" charset="0"/>
                </a:endParaRPr>
              </a:p>
            </p:txBody>
          </p:sp>
          <p:sp>
            <p:nvSpPr>
              <p:cNvPr id="15" name="TextBox 13">
                <a:extLst>
                  <a:ext uri="{FF2B5EF4-FFF2-40B4-BE49-F238E27FC236}">
                    <a16:creationId xmlns:a16="http://schemas.microsoft.com/office/drawing/2014/main" id="{63E7BB28-1AF9-4C6C-B4AB-5C632B334CA8}"/>
                  </a:ext>
                </a:extLst>
              </p:cNvPr>
              <p:cNvSpPr txBox="1"/>
              <p:nvPr/>
            </p:nvSpPr>
            <p:spPr>
              <a:xfrm>
                <a:off x="-563716" y="-35643"/>
                <a:ext cx="1886585" cy="287069"/>
              </a:xfrm>
              <a:prstGeom prst="rect">
                <a:avLst/>
              </a:prstGeom>
              <a:noFill/>
            </p:spPr>
            <p:txBody>
              <a:bodyPr wrap="square" rtlCol="0">
                <a:noAutofit/>
              </a:bodyPr>
              <a:lstStyle/>
              <a:p>
                <a:pPr>
                  <a:lnSpc>
                    <a:spcPct val="110000"/>
                  </a:lnSpc>
                  <a:spcAft>
                    <a:spcPts val="1000"/>
                  </a:spcAft>
                </a:pPr>
                <a:r>
                  <a:rPr lang="en-GB" sz="3600" b="1" kern="1200" dirty="0">
                    <a:solidFill>
                      <a:srgbClr val="FFFFFF"/>
                    </a:solidFill>
                    <a:effectLst/>
                    <a:latin typeface="Bahnschrift SemiBold Condensed" panose="020B0502040204020203" pitchFamily="34" charset="0"/>
                    <a:ea typeface="Open Sans SemiBold" panose="020B0706030804020204" pitchFamily="34" charset="0"/>
                    <a:cs typeface="Open Sans SemiBold" panose="020B0706030804020204" pitchFamily="34" charset="0"/>
                  </a:rPr>
                  <a:t>Manage change </a:t>
                </a:r>
                <a:endParaRPr lang="en-GB" sz="2000" dirty="0">
                  <a:effectLst/>
                  <a:latin typeface="Agenda-Light"/>
                  <a:ea typeface="Calibri" panose="020F0502020204030204" pitchFamily="34" charset="0"/>
                  <a:cs typeface="Arial" panose="020B0604020202020204" pitchFamily="34" charset="0"/>
                </a:endParaRPr>
              </a:p>
            </p:txBody>
          </p:sp>
          <p:sp>
            <p:nvSpPr>
              <p:cNvPr id="16" name="TextBox 14">
                <a:extLst>
                  <a:ext uri="{FF2B5EF4-FFF2-40B4-BE49-F238E27FC236}">
                    <a16:creationId xmlns:a16="http://schemas.microsoft.com/office/drawing/2014/main" id="{B0E3521F-5491-4083-B15E-84EA7599D6AE}"/>
                  </a:ext>
                </a:extLst>
              </p:cNvPr>
              <p:cNvSpPr txBox="1"/>
              <p:nvPr/>
            </p:nvSpPr>
            <p:spPr>
              <a:xfrm>
                <a:off x="2052394" y="268742"/>
                <a:ext cx="1887220" cy="420358"/>
              </a:xfrm>
              <a:prstGeom prst="rect">
                <a:avLst/>
              </a:prstGeom>
              <a:noFill/>
            </p:spPr>
            <p:txBody>
              <a:bodyPr wrap="square" rtlCol="0">
                <a:noAutofit/>
              </a:bodyPr>
              <a:lstStyle/>
              <a:p>
                <a:pPr>
                  <a:lnSpc>
                    <a:spcPct val="110000"/>
                  </a:lnSpc>
                  <a:spcAft>
                    <a:spcPts val="1000"/>
                  </a:spcAft>
                </a:pPr>
                <a:r>
                  <a:rPr lang="en-GB" sz="3600" kern="1200" dirty="0">
                    <a:solidFill>
                      <a:srgbClr val="827390"/>
                    </a:solidFill>
                    <a:effectLst/>
                    <a:latin typeface="Bahnschrift SemiBold" panose="020B0502040204020203" pitchFamily="34" charset="0"/>
                    <a:ea typeface="Calibri" panose="020F0502020204030204" pitchFamily="34" charset="0"/>
                    <a:cs typeface="Arial" panose="020B0604020202020204" pitchFamily="34" charset="0"/>
                  </a:rPr>
                  <a:t>Feeling</a:t>
                </a:r>
                <a:endParaRPr lang="en-GB" sz="2800" dirty="0">
                  <a:effectLst/>
                  <a:latin typeface="Agenda-Light"/>
                  <a:ea typeface="Calibri" panose="020F0502020204030204" pitchFamily="34" charset="0"/>
                  <a:cs typeface="Arial" panose="020B0604020202020204" pitchFamily="34" charset="0"/>
                </a:endParaRPr>
              </a:p>
            </p:txBody>
          </p:sp>
          <p:sp>
            <p:nvSpPr>
              <p:cNvPr id="17" name="TextBox 15">
                <a:extLst>
                  <a:ext uri="{FF2B5EF4-FFF2-40B4-BE49-F238E27FC236}">
                    <a16:creationId xmlns:a16="http://schemas.microsoft.com/office/drawing/2014/main" id="{37872554-8F4D-4248-946B-DC914151EA46}"/>
                  </a:ext>
                </a:extLst>
              </p:cNvPr>
              <p:cNvSpPr txBox="1"/>
              <p:nvPr/>
            </p:nvSpPr>
            <p:spPr>
              <a:xfrm>
                <a:off x="4654319" y="268876"/>
                <a:ext cx="1887220" cy="420358"/>
              </a:xfrm>
              <a:prstGeom prst="rect">
                <a:avLst/>
              </a:prstGeom>
              <a:noFill/>
            </p:spPr>
            <p:txBody>
              <a:bodyPr wrap="square" rtlCol="0">
                <a:noAutofit/>
              </a:bodyPr>
              <a:lstStyle/>
              <a:p>
                <a:pPr>
                  <a:lnSpc>
                    <a:spcPct val="110000"/>
                  </a:lnSpc>
                  <a:spcAft>
                    <a:spcPts val="1000"/>
                  </a:spcAft>
                </a:pPr>
                <a:r>
                  <a:rPr lang="en-GB" sz="3600" kern="1200" dirty="0">
                    <a:solidFill>
                      <a:srgbClr val="83855C"/>
                    </a:solidFill>
                    <a:effectLst/>
                    <a:latin typeface="Bahnschrift SemiBold" panose="020B0502040204020203" pitchFamily="34" charset="0"/>
                    <a:ea typeface="Calibri" panose="020F0502020204030204" pitchFamily="34" charset="0"/>
                    <a:cs typeface="Arial" panose="020B0604020202020204" pitchFamily="34" charset="0"/>
                  </a:rPr>
                  <a:t>Curiosity</a:t>
                </a:r>
                <a:endParaRPr lang="en-GB" sz="2800" dirty="0">
                  <a:effectLst/>
                  <a:latin typeface="Agenda-Light"/>
                  <a:ea typeface="Calibri" panose="020F0502020204030204" pitchFamily="34" charset="0"/>
                  <a:cs typeface="Arial" panose="020B0604020202020204" pitchFamily="34" charset="0"/>
                </a:endParaRPr>
              </a:p>
            </p:txBody>
          </p:sp>
        </p:grpSp>
        <p:sp>
          <p:nvSpPr>
            <p:cNvPr id="6" name="TextBox 16">
              <a:extLst>
                <a:ext uri="{FF2B5EF4-FFF2-40B4-BE49-F238E27FC236}">
                  <a16:creationId xmlns:a16="http://schemas.microsoft.com/office/drawing/2014/main" id="{05B2CE8B-19C5-4517-A260-F4A977F82BE4}"/>
                </a:ext>
              </a:extLst>
            </p:cNvPr>
            <p:cNvSpPr txBox="1"/>
            <p:nvPr/>
          </p:nvSpPr>
          <p:spPr>
            <a:xfrm>
              <a:off x="-548896" y="606629"/>
              <a:ext cx="1886585" cy="1016000"/>
            </a:xfrm>
            <a:prstGeom prst="rect">
              <a:avLst/>
            </a:prstGeom>
            <a:noFill/>
          </p:spPr>
          <p:txBody>
            <a:bodyPr wrap="square" rtlCol="0">
              <a:noAutofit/>
            </a:bodyPr>
            <a:lstStyle/>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Concentrating  </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Engaging</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Sorting</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Filtering</a:t>
              </a:r>
              <a:endParaRPr lang="en-GB" sz="3200" dirty="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18">
              <a:extLst>
                <a:ext uri="{FF2B5EF4-FFF2-40B4-BE49-F238E27FC236}">
                  <a16:creationId xmlns:a16="http://schemas.microsoft.com/office/drawing/2014/main" id="{DB71C7B3-A0DE-4616-92D8-3E74A1623690}"/>
                </a:ext>
              </a:extLst>
            </p:cNvPr>
            <p:cNvSpPr txBox="1"/>
            <p:nvPr/>
          </p:nvSpPr>
          <p:spPr>
            <a:xfrm>
              <a:off x="2067214" y="615646"/>
              <a:ext cx="2161698" cy="1016000"/>
            </a:xfrm>
            <a:prstGeom prst="rect">
              <a:avLst/>
            </a:prstGeom>
            <a:noFill/>
          </p:spPr>
          <p:txBody>
            <a:bodyPr wrap="square" rtlCol="0">
              <a:noAutofit/>
            </a:bodyPr>
            <a:lstStyle/>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Social conscience</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Empathy</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Respect</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Sense of responsibility</a:t>
              </a:r>
              <a:endParaRPr lang="en-GB" sz="2000" dirty="0">
                <a:effectLst/>
                <a:latin typeface="Arial" panose="020B0604020202020204" pitchFamily="34" charset="0"/>
                <a:ea typeface="Calibri" panose="020F0502020204030204" pitchFamily="34" charset="0"/>
                <a:cs typeface="Arial" panose="020B0604020202020204" pitchFamily="34" charset="0"/>
              </a:endParaRPr>
            </a:p>
          </p:txBody>
        </p:sp>
        <p:sp>
          <p:nvSpPr>
            <p:cNvPr id="8" name="TextBox 20">
              <a:extLst>
                <a:ext uri="{FF2B5EF4-FFF2-40B4-BE49-F238E27FC236}">
                  <a16:creationId xmlns:a16="http://schemas.microsoft.com/office/drawing/2014/main" id="{49D04F9A-D229-41EA-A273-C3AC705F5EB3}"/>
                </a:ext>
              </a:extLst>
            </p:cNvPr>
            <p:cNvSpPr txBox="1"/>
            <p:nvPr/>
          </p:nvSpPr>
          <p:spPr>
            <a:xfrm>
              <a:off x="4707243" y="606629"/>
              <a:ext cx="2175613" cy="1016000"/>
            </a:xfrm>
            <a:prstGeom prst="rect">
              <a:avLst/>
            </a:prstGeom>
            <a:noFill/>
          </p:spPr>
          <p:txBody>
            <a:bodyPr wrap="square" rtlCol="0">
              <a:noAutofit/>
            </a:bodyPr>
            <a:lstStyle/>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Observing</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Questioning</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Researching</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Recognising problems</a:t>
              </a:r>
              <a:endParaRPr lang="en-GB" sz="3200" dirty="0">
                <a:effectLst/>
                <a:latin typeface="Arial" panose="020B0604020202020204" pitchFamily="34" charset="0"/>
                <a:ea typeface="Calibri" panose="020F0502020204030204" pitchFamily="34" charset="0"/>
                <a:cs typeface="Arial" panose="020B0604020202020204" pitchFamily="34" charset="0"/>
              </a:endParaRPr>
            </a:p>
          </p:txBody>
        </p:sp>
      </p:grpSp>
      <p:sp>
        <p:nvSpPr>
          <p:cNvPr id="18" name="Text Box 25">
            <a:extLst>
              <a:ext uri="{FF2B5EF4-FFF2-40B4-BE49-F238E27FC236}">
                <a16:creationId xmlns:a16="http://schemas.microsoft.com/office/drawing/2014/main" id="{3B3441C5-D2F2-4B35-B830-EF60DFC79B04}"/>
              </a:ext>
            </a:extLst>
          </p:cNvPr>
          <p:cNvSpPr txBox="1">
            <a:spLocks noChangeArrowheads="1"/>
          </p:cNvSpPr>
          <p:nvPr/>
        </p:nvSpPr>
        <p:spPr bwMode="auto">
          <a:xfrm>
            <a:off x="2482215" y="-1914854"/>
            <a:ext cx="7227570" cy="3354734"/>
          </a:xfrm>
          <a:prstGeom prst="flowChartOffpageConnector">
            <a:avLst/>
          </a:prstGeom>
          <a:solidFill>
            <a:srgbClr val="00ABC9"/>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B9ACF51-9040-4E92-9714-5B38B8E78BE3}"/>
              </a:ext>
            </a:extLst>
          </p:cNvPr>
          <p:cNvSpPr txBox="1"/>
          <p:nvPr/>
        </p:nvSpPr>
        <p:spPr>
          <a:xfrm>
            <a:off x="3246070" y="376085"/>
            <a:ext cx="5636526" cy="478080"/>
          </a:xfrm>
          <a:prstGeom prst="rect">
            <a:avLst/>
          </a:prstGeom>
          <a:noFill/>
        </p:spPr>
        <p:txBody>
          <a:bodyPr wrap="square" rtlCol="0">
            <a:spAutoFit/>
          </a:bodyPr>
          <a:lstStyle/>
          <a:p>
            <a:pPr algn="ctr">
              <a:lnSpc>
                <a:spcPct val="110000"/>
              </a:lnSpc>
              <a:spcAft>
                <a:spcPts val="1800"/>
              </a:spcAft>
            </a:pPr>
            <a:r>
              <a:rPr lang="en-GB" sz="2400" dirty="0">
                <a:solidFill>
                  <a:schemeClr val="bg1"/>
                </a:solidFill>
                <a:latin typeface="Arial Black" panose="020B0A04020102020204" pitchFamily="34" charset="0"/>
                <a:ea typeface="Calibri" panose="020F0502020204030204" pitchFamily="34" charset="0"/>
                <a:cs typeface="Arial" panose="020B0604020202020204" pitchFamily="34" charset="0"/>
              </a:rPr>
              <a:t>Skills</a:t>
            </a:r>
            <a:endParaRPr lang="en-GB" sz="2400" dirty="0">
              <a:solidFill>
                <a:schemeClr val="bg1"/>
              </a:solidFill>
              <a:effectLst/>
              <a:latin typeface="Arial Black" panose="020B0A040201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288652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1145200" y="396573"/>
            <a:ext cx="9901600" cy="1159600"/>
          </a:xfrm>
          <a:prstGeom prst="rect">
            <a:avLst/>
          </a:prstGeom>
        </p:spPr>
        <p:txBody>
          <a:bodyPr spcFirstLastPara="1" vert="horz" wrap="square" lIns="121900" tIns="121900" rIns="121900" bIns="121900" rtlCol="0" anchor="t" anchorCtr="0">
            <a:normAutofit/>
          </a:bodyPr>
          <a:lstStyle/>
          <a:p>
            <a:pPr algn="ctr"/>
            <a:r>
              <a:rPr lang="en-GB" b="1" dirty="0">
                <a:solidFill>
                  <a:srgbClr val="00ABC9"/>
                </a:solidFill>
                <a:latin typeface="Arial Black" panose="020B0A04020102020204" pitchFamily="34" charset="0"/>
              </a:rPr>
              <a:t>Think, Pair, Share</a:t>
            </a:r>
            <a:endParaRPr b="1" dirty="0">
              <a:solidFill>
                <a:srgbClr val="00ABC9"/>
              </a:solidFill>
              <a:latin typeface="Arial Black" panose="020B0A04020102020204" pitchFamily="34" charset="0"/>
            </a:endParaRPr>
          </a:p>
        </p:txBody>
      </p:sp>
      <p:sp>
        <p:nvSpPr>
          <p:cNvPr id="67" name="Google Shape;67;p15"/>
          <p:cNvSpPr txBox="1"/>
          <p:nvPr/>
        </p:nvSpPr>
        <p:spPr>
          <a:xfrm>
            <a:off x="4946250" y="2708421"/>
            <a:ext cx="6100550" cy="1908174"/>
          </a:xfrm>
          <a:prstGeom prst="rect">
            <a:avLst/>
          </a:prstGeom>
          <a:noFill/>
          <a:ln>
            <a:noFill/>
          </a:ln>
        </p:spPr>
        <p:txBody>
          <a:bodyPr spcFirstLastPara="1" wrap="square" lIns="121900" tIns="121900" rIns="121900" bIns="121900" anchor="t" anchorCtr="0">
            <a:spAutoFit/>
          </a:bodyPr>
          <a:lstStyle/>
          <a:p>
            <a:r>
              <a:rPr lang="en-GB" sz="3600" b="1" dirty="0">
                <a:latin typeface="Arial" panose="020B0604020202020204" pitchFamily="34" charset="0"/>
                <a:cs typeface="Arial" panose="020B0604020202020204" pitchFamily="34" charset="0"/>
              </a:rPr>
              <a:t>Can you give a definition?</a:t>
            </a:r>
            <a:endParaRPr sz="3600" b="1" dirty="0">
              <a:latin typeface="Arial" panose="020B0604020202020204" pitchFamily="34" charset="0"/>
              <a:cs typeface="Arial" panose="020B0604020202020204" pitchFamily="34" charset="0"/>
            </a:endParaRPr>
          </a:p>
          <a:p>
            <a:endParaRPr sz="3600" b="1" dirty="0">
              <a:latin typeface="Arial" panose="020B0604020202020204" pitchFamily="34" charset="0"/>
              <a:cs typeface="Arial" panose="020B0604020202020204" pitchFamily="34" charset="0"/>
            </a:endParaRPr>
          </a:p>
          <a:p>
            <a:r>
              <a:rPr lang="en-GB" sz="3600" b="1" dirty="0">
                <a:latin typeface="Arial" panose="020B0604020202020204" pitchFamily="34" charset="0"/>
                <a:cs typeface="Arial" panose="020B0604020202020204" pitchFamily="34" charset="0"/>
              </a:rPr>
              <a:t>An example?</a:t>
            </a:r>
            <a:endParaRPr sz="3600"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813D74F3-A42F-493B-AC24-77D6971B2B7D}"/>
              </a:ext>
            </a:extLst>
          </p:cNvPr>
          <p:cNvSpPr txBox="1"/>
          <p:nvPr/>
        </p:nvSpPr>
        <p:spPr>
          <a:xfrm>
            <a:off x="1328382" y="2844980"/>
            <a:ext cx="3066197" cy="1446550"/>
          </a:xfrm>
          <a:prstGeom prst="rect">
            <a:avLst/>
          </a:prstGeom>
          <a:noFill/>
        </p:spPr>
        <p:txBody>
          <a:bodyPr wrap="square">
            <a:spAutoFit/>
          </a:bodyPr>
          <a:lstStyle/>
          <a:p>
            <a:pPr algn="ctr"/>
            <a:r>
              <a:rPr lang="en-GB" sz="4400" b="1" dirty="0">
                <a:solidFill>
                  <a:schemeClr val="bg1"/>
                </a:solidFill>
              </a:rPr>
              <a:t>What is a     social issue?</a:t>
            </a:r>
          </a:p>
        </p:txBody>
      </p:sp>
      <p:sp>
        <p:nvSpPr>
          <p:cNvPr id="10" name="Flowchart: Off-page Connector 9">
            <a:extLst>
              <a:ext uri="{FF2B5EF4-FFF2-40B4-BE49-F238E27FC236}">
                <a16:creationId xmlns:a16="http://schemas.microsoft.com/office/drawing/2014/main" id="{FC1FB3E6-45CE-4608-9370-1598166781F1}"/>
              </a:ext>
            </a:extLst>
          </p:cNvPr>
          <p:cNvSpPr/>
          <p:nvPr/>
        </p:nvSpPr>
        <p:spPr>
          <a:xfrm rot="16200000">
            <a:off x="430230" y="1482726"/>
            <a:ext cx="3499104" cy="4359564"/>
          </a:xfrm>
          <a:prstGeom prst="flowChartOffpageConnector">
            <a:avLst/>
          </a:prstGeom>
          <a:solidFill>
            <a:srgbClr val="00AB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ABC9"/>
              </a:solidFill>
            </a:endParaRPr>
          </a:p>
        </p:txBody>
      </p:sp>
      <p:sp>
        <p:nvSpPr>
          <p:cNvPr id="11" name="Google Shape;79;p17">
            <a:extLst>
              <a:ext uri="{FF2B5EF4-FFF2-40B4-BE49-F238E27FC236}">
                <a16:creationId xmlns:a16="http://schemas.microsoft.com/office/drawing/2014/main" id="{9733CBD8-044A-452D-8597-95ACBC4EE5A8}"/>
              </a:ext>
            </a:extLst>
          </p:cNvPr>
          <p:cNvSpPr txBox="1">
            <a:spLocks/>
          </p:cNvSpPr>
          <p:nvPr/>
        </p:nvSpPr>
        <p:spPr>
          <a:xfrm>
            <a:off x="498765" y="2715819"/>
            <a:ext cx="2781100" cy="1704861"/>
          </a:xfrm>
          <a:prstGeom prst="rect">
            <a:avLst/>
          </a:prstGeom>
        </p:spPr>
        <p:txBody>
          <a:bodyPr spcFirstLastPara="1" vert="horz" wrap="square" lIns="121900" tIns="121900" rIns="121900" bIns="121900" rtlCol="0" anchor="t" anchorCtr="0">
            <a:normAutofit fontScale="97500"/>
          </a:bodyPr>
          <a:lstStyle>
            <a:lvl1pPr lvl="0" algn="l" defTabSz="914400" rtl="0" eaLnBrk="1" latinLnBrk="0" hangingPunct="1">
              <a:lnSpc>
                <a:spcPct val="90000"/>
              </a:lnSpc>
              <a:spcBef>
                <a:spcPts val="0"/>
              </a:spcBef>
              <a:spcAft>
                <a:spcPts val="0"/>
              </a:spcAft>
              <a:buSzPts val="2800"/>
              <a:buNone/>
              <a:defRPr sz="4400" kern="1200">
                <a:solidFill>
                  <a:schemeClr val="tx1"/>
                </a:solidFill>
                <a:latin typeface="+mj-lt"/>
                <a:ea typeface="+mj-ea"/>
                <a:cs typeface="+mj-c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r>
              <a:rPr lang="en-GB" sz="3600" b="1" dirty="0">
                <a:solidFill>
                  <a:schemeClr val="bg1"/>
                </a:solidFill>
                <a:latin typeface="Arial" panose="020B0604020202020204" pitchFamily="34" charset="0"/>
                <a:cs typeface="Arial" panose="020B0604020202020204" pitchFamily="34" charset="0"/>
              </a:rPr>
              <a:t>What is a social issue?</a:t>
            </a:r>
          </a:p>
        </p:txBody>
      </p:sp>
    </p:spTree>
    <p:extLst>
      <p:ext uri="{BB962C8B-B14F-4D97-AF65-F5344CB8AC3E}">
        <p14:creationId xmlns:p14="http://schemas.microsoft.com/office/powerpoint/2010/main" val="4074098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415600" y="198667"/>
            <a:ext cx="11360800" cy="763600"/>
          </a:xfrm>
          <a:prstGeom prst="rect">
            <a:avLst/>
          </a:prstGeom>
        </p:spPr>
        <p:txBody>
          <a:bodyPr spcFirstLastPara="1" vert="horz" wrap="square" lIns="121900" tIns="121900" rIns="121900" bIns="121900" rtlCol="0" anchor="t" anchorCtr="0">
            <a:noAutofit/>
          </a:bodyPr>
          <a:lstStyle/>
          <a:p>
            <a:pPr algn="ctr"/>
            <a:r>
              <a:rPr lang="en-GB" sz="5200" b="1" dirty="0">
                <a:solidFill>
                  <a:srgbClr val="00ABC9"/>
                </a:solidFill>
                <a:latin typeface="Arial Black" panose="020B0A04020102020204" pitchFamily="34" charset="0"/>
              </a:rPr>
              <a:t>Social issues</a:t>
            </a:r>
            <a:endParaRPr sz="5200" b="1" dirty="0">
              <a:solidFill>
                <a:srgbClr val="00ABC9"/>
              </a:solidFill>
              <a:latin typeface="Arial Black" panose="020B0A04020102020204" pitchFamily="34" charset="0"/>
            </a:endParaRPr>
          </a:p>
        </p:txBody>
      </p:sp>
      <p:sp>
        <p:nvSpPr>
          <p:cNvPr id="8" name="TextBox 7">
            <a:extLst>
              <a:ext uri="{FF2B5EF4-FFF2-40B4-BE49-F238E27FC236}">
                <a16:creationId xmlns:a16="http://schemas.microsoft.com/office/drawing/2014/main" id="{79134F20-B063-402C-8342-D7CC60B2E3DF}"/>
              </a:ext>
            </a:extLst>
          </p:cNvPr>
          <p:cNvSpPr txBox="1"/>
          <p:nvPr/>
        </p:nvSpPr>
        <p:spPr>
          <a:xfrm>
            <a:off x="2485598" y="2275656"/>
            <a:ext cx="7216253" cy="2758769"/>
          </a:xfrm>
          <a:prstGeom prst="rect">
            <a:avLst/>
          </a:prstGeom>
          <a:noFill/>
        </p:spPr>
        <p:txBody>
          <a:bodyPr wrap="square">
            <a:spAutoFit/>
          </a:bodyPr>
          <a:lstStyle/>
          <a:p>
            <a:pPr algn="ctr">
              <a:lnSpc>
                <a:spcPct val="110000"/>
              </a:lnSpc>
              <a:buClr>
                <a:schemeClr val="dk1"/>
              </a:buClr>
              <a:buSzPts val="1100"/>
            </a:pPr>
            <a:r>
              <a:rPr lang="en-GB" sz="3200" dirty="0">
                <a:solidFill>
                  <a:schemeClr val="dk1"/>
                </a:solidFill>
                <a:latin typeface="Arial" panose="020B0604020202020204" pitchFamily="34" charset="0"/>
                <a:cs typeface="Arial" panose="020B0604020202020204" pitchFamily="34" charset="0"/>
              </a:rPr>
              <a:t>When people in your community </a:t>
            </a:r>
            <a:r>
              <a:rPr lang="en-GB" sz="3200" b="1" dirty="0">
                <a:solidFill>
                  <a:schemeClr val="dk1"/>
                </a:solidFill>
                <a:latin typeface="Arial" panose="020B0604020202020204" pitchFamily="34" charset="0"/>
                <a:cs typeface="Arial" panose="020B0604020202020204" pitchFamily="34" charset="0"/>
              </a:rPr>
              <a:t>face barriers </a:t>
            </a:r>
            <a:r>
              <a:rPr lang="en-GB" sz="3200" dirty="0">
                <a:solidFill>
                  <a:schemeClr val="dk1"/>
                </a:solidFill>
                <a:latin typeface="Arial" panose="020B0604020202020204" pitchFamily="34" charset="0"/>
                <a:cs typeface="Arial" panose="020B0604020202020204" pitchFamily="34" charset="0"/>
              </a:rPr>
              <a:t>to having everything they need for a </a:t>
            </a:r>
            <a:r>
              <a:rPr lang="en-GB" sz="3200" b="1" dirty="0">
                <a:solidFill>
                  <a:schemeClr val="dk1"/>
                </a:solidFill>
                <a:latin typeface="Arial" panose="020B0604020202020204" pitchFamily="34" charset="0"/>
                <a:cs typeface="Arial" panose="020B0604020202020204" pitchFamily="34" charset="0"/>
              </a:rPr>
              <a:t>healthy and independent life </a:t>
            </a:r>
            <a:r>
              <a:rPr lang="en-GB" sz="3200" dirty="0">
                <a:solidFill>
                  <a:schemeClr val="dk1"/>
                </a:solidFill>
                <a:latin typeface="Arial" panose="020B0604020202020204" pitchFamily="34" charset="0"/>
                <a:cs typeface="Arial" panose="020B0604020202020204" pitchFamily="34" charset="0"/>
              </a:rPr>
              <a:t>financially, emotionally, physically, socially, and mentally. </a:t>
            </a:r>
          </a:p>
        </p:txBody>
      </p:sp>
      <p:sp>
        <p:nvSpPr>
          <p:cNvPr id="9" name="Speech Bubble: Oval 8">
            <a:extLst>
              <a:ext uri="{FF2B5EF4-FFF2-40B4-BE49-F238E27FC236}">
                <a16:creationId xmlns:a16="http://schemas.microsoft.com/office/drawing/2014/main" id="{D51C3D39-CDCA-4E75-ADEB-8B9599EFDFA9}"/>
              </a:ext>
            </a:extLst>
          </p:cNvPr>
          <p:cNvSpPr/>
          <p:nvPr/>
        </p:nvSpPr>
        <p:spPr>
          <a:xfrm>
            <a:off x="1084997" y="1525991"/>
            <a:ext cx="10017456" cy="4258101"/>
          </a:xfrm>
          <a:prstGeom prst="wedgeEllipseCallout">
            <a:avLst/>
          </a:prstGeom>
          <a:noFill/>
          <a:ln w="190500">
            <a:solidFill>
              <a:srgbClr val="00AB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10" name="Flowchart: Off-page Connector 9">
            <a:extLst>
              <a:ext uri="{FF2B5EF4-FFF2-40B4-BE49-F238E27FC236}">
                <a16:creationId xmlns:a16="http://schemas.microsoft.com/office/drawing/2014/main" id="{4567BDFA-345B-48DF-A2F1-16E53ADAE7FE}"/>
              </a:ext>
            </a:extLst>
          </p:cNvPr>
          <p:cNvSpPr/>
          <p:nvPr/>
        </p:nvSpPr>
        <p:spPr>
          <a:xfrm rot="16200000">
            <a:off x="367333" y="1312113"/>
            <a:ext cx="3499104" cy="4233770"/>
          </a:xfrm>
          <a:prstGeom prst="flowChartOffpageConnector">
            <a:avLst/>
          </a:prstGeom>
          <a:solidFill>
            <a:srgbClr val="00AB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Google Shape;79;p17"/>
          <p:cNvSpPr txBox="1">
            <a:spLocks noGrp="1"/>
          </p:cNvSpPr>
          <p:nvPr>
            <p:ph type="title"/>
          </p:nvPr>
        </p:nvSpPr>
        <p:spPr>
          <a:xfrm>
            <a:off x="439771" y="2849198"/>
            <a:ext cx="2781100" cy="1159600"/>
          </a:xfrm>
          <a:prstGeom prst="rect">
            <a:avLst/>
          </a:prstGeom>
        </p:spPr>
        <p:txBody>
          <a:bodyPr spcFirstLastPara="1" vert="horz" wrap="square" lIns="121900" tIns="121900" rIns="121900" bIns="121900" rtlCol="0" anchor="t" anchorCtr="0">
            <a:normAutofit fontScale="90000"/>
          </a:bodyPr>
          <a:lstStyle/>
          <a:p>
            <a:pPr algn="ctr"/>
            <a:r>
              <a:rPr lang="en-GB" sz="3600" b="1" dirty="0">
                <a:solidFill>
                  <a:schemeClr val="bg1"/>
                </a:solidFill>
                <a:latin typeface="Arial" panose="020B0604020202020204" pitchFamily="34" charset="0"/>
                <a:cs typeface="Arial" panose="020B0604020202020204" pitchFamily="34" charset="0"/>
              </a:rPr>
              <a:t>Class </a:t>
            </a:r>
            <a:br>
              <a:rPr lang="en-GB" sz="3600" b="1" dirty="0">
                <a:solidFill>
                  <a:schemeClr val="bg1"/>
                </a:solidFill>
                <a:latin typeface="Arial" panose="020B0604020202020204" pitchFamily="34" charset="0"/>
                <a:cs typeface="Arial" panose="020B0604020202020204" pitchFamily="34" charset="0"/>
              </a:rPr>
            </a:br>
            <a:r>
              <a:rPr lang="en-GB" sz="3600" b="1" dirty="0">
                <a:solidFill>
                  <a:schemeClr val="bg1"/>
                </a:solidFill>
                <a:latin typeface="Arial" panose="020B0604020202020204" pitchFamily="34" charset="0"/>
                <a:cs typeface="Arial" panose="020B0604020202020204" pitchFamily="34" charset="0"/>
              </a:rPr>
              <a:t>Discussion</a:t>
            </a:r>
          </a:p>
        </p:txBody>
      </p:sp>
      <p:sp>
        <p:nvSpPr>
          <p:cNvPr id="7" name="TextBox 6">
            <a:extLst>
              <a:ext uri="{FF2B5EF4-FFF2-40B4-BE49-F238E27FC236}">
                <a16:creationId xmlns:a16="http://schemas.microsoft.com/office/drawing/2014/main" id="{239E7D9F-A110-4002-9520-5FF3AFFC411E}"/>
              </a:ext>
            </a:extLst>
          </p:cNvPr>
          <p:cNvSpPr txBox="1"/>
          <p:nvPr/>
        </p:nvSpPr>
        <p:spPr>
          <a:xfrm>
            <a:off x="4226650" y="2893465"/>
            <a:ext cx="5767940" cy="1077218"/>
          </a:xfrm>
          <a:prstGeom prst="rect">
            <a:avLst/>
          </a:prstGeom>
          <a:noFill/>
        </p:spPr>
        <p:txBody>
          <a:bodyPr wrap="square" rtlCol="0">
            <a:spAutoFit/>
          </a:bodyPr>
          <a:lstStyle/>
          <a:p>
            <a:pPr algn="ctr"/>
            <a:r>
              <a:rPr lang="en-GB" sz="3200" b="1" dirty="0">
                <a:latin typeface="Arial" panose="020B0604020202020204" pitchFamily="34" charset="0"/>
                <a:cs typeface="Arial" panose="020B0604020202020204" pitchFamily="34" charset="0"/>
              </a:rPr>
              <a:t>What social issues impact our community?</a:t>
            </a:r>
          </a:p>
        </p:txBody>
      </p:sp>
      <p:grpSp>
        <p:nvGrpSpPr>
          <p:cNvPr id="64" name="Group 63">
            <a:extLst>
              <a:ext uri="{FF2B5EF4-FFF2-40B4-BE49-F238E27FC236}">
                <a16:creationId xmlns:a16="http://schemas.microsoft.com/office/drawing/2014/main" id="{84E80071-045C-4B95-B33F-A2CE9A7BA2BC}"/>
              </a:ext>
            </a:extLst>
          </p:cNvPr>
          <p:cNvGrpSpPr/>
          <p:nvPr/>
        </p:nvGrpSpPr>
        <p:grpSpPr>
          <a:xfrm>
            <a:off x="8969523" y="-419970"/>
            <a:ext cx="3547233" cy="2940128"/>
            <a:chOff x="7858907" y="2035170"/>
            <a:chExt cx="3197286" cy="2709699"/>
          </a:xfrm>
          <a:solidFill>
            <a:srgbClr val="00ABC9"/>
          </a:solidFill>
        </p:grpSpPr>
        <p:pic>
          <p:nvPicPr>
            <p:cNvPr id="3" name="Graphic 2" descr="Neighborhood with solid fill">
              <a:extLst>
                <a:ext uri="{FF2B5EF4-FFF2-40B4-BE49-F238E27FC236}">
                  <a16:creationId xmlns:a16="http://schemas.microsoft.com/office/drawing/2014/main" id="{94F76C0C-2041-43B8-8938-5EBE736C643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424450" y="2113126"/>
              <a:ext cx="2631743" cy="2631743"/>
            </a:xfrm>
            <a:prstGeom prst="rect">
              <a:avLst/>
            </a:prstGeom>
          </p:spPr>
        </p:pic>
        <p:pic>
          <p:nvPicPr>
            <p:cNvPr id="12" name="Graphic 11" descr="Baby with solid fill">
              <a:extLst>
                <a:ext uri="{FF2B5EF4-FFF2-40B4-BE49-F238E27FC236}">
                  <a16:creationId xmlns:a16="http://schemas.microsoft.com/office/drawing/2014/main" id="{09465733-2678-4440-892C-6F6C361F770E}"/>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637980" y="3713350"/>
              <a:ext cx="350040" cy="350040"/>
            </a:xfrm>
            <a:prstGeom prst="rect">
              <a:avLst/>
            </a:prstGeom>
          </p:spPr>
        </p:pic>
        <p:pic>
          <p:nvPicPr>
            <p:cNvPr id="17" name="Graphic 16" descr="Mom with stroller with solid fill">
              <a:extLst>
                <a:ext uri="{FF2B5EF4-FFF2-40B4-BE49-F238E27FC236}">
                  <a16:creationId xmlns:a16="http://schemas.microsoft.com/office/drawing/2014/main" id="{FF02845F-CFD6-4D1D-852F-5497FC54FF01}"/>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979358" y="3873227"/>
              <a:ext cx="663611" cy="663611"/>
            </a:xfrm>
            <a:prstGeom prst="rect">
              <a:avLst/>
            </a:prstGeom>
          </p:spPr>
        </p:pic>
        <p:pic>
          <p:nvPicPr>
            <p:cNvPr id="27" name="Graphic 26" descr="Family with two children with solid fill">
              <a:extLst>
                <a:ext uri="{FF2B5EF4-FFF2-40B4-BE49-F238E27FC236}">
                  <a16:creationId xmlns:a16="http://schemas.microsoft.com/office/drawing/2014/main" id="{D474F914-BD60-43C6-B718-E9A5D5A72C8E}"/>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979358" y="2035170"/>
              <a:ext cx="914400" cy="914400"/>
            </a:xfrm>
            <a:prstGeom prst="rect">
              <a:avLst/>
            </a:prstGeom>
          </p:spPr>
        </p:pic>
        <p:pic>
          <p:nvPicPr>
            <p:cNvPr id="31" name="Graphic 30" descr="Two Men with solid fill">
              <a:extLst>
                <a:ext uri="{FF2B5EF4-FFF2-40B4-BE49-F238E27FC236}">
                  <a16:creationId xmlns:a16="http://schemas.microsoft.com/office/drawing/2014/main" id="{06E9E52E-8282-43DF-A413-EA1497F3FC5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858907" y="3155399"/>
              <a:ext cx="530612" cy="530612"/>
            </a:xfrm>
            <a:prstGeom prst="rect">
              <a:avLst/>
            </a:prstGeom>
          </p:spPr>
        </p:pic>
      </p:grpSp>
      <p:grpSp>
        <p:nvGrpSpPr>
          <p:cNvPr id="39" name="Group 38">
            <a:extLst>
              <a:ext uri="{FF2B5EF4-FFF2-40B4-BE49-F238E27FC236}">
                <a16:creationId xmlns:a16="http://schemas.microsoft.com/office/drawing/2014/main" id="{023DFE93-F7FD-48E5-8A24-D205E8943381}"/>
              </a:ext>
            </a:extLst>
          </p:cNvPr>
          <p:cNvGrpSpPr/>
          <p:nvPr/>
        </p:nvGrpSpPr>
        <p:grpSpPr>
          <a:xfrm>
            <a:off x="8969523" y="3619969"/>
            <a:ext cx="3598861" cy="3700420"/>
            <a:chOff x="7940704" y="1582514"/>
            <a:chExt cx="3115489" cy="3162355"/>
          </a:xfrm>
          <a:solidFill>
            <a:srgbClr val="00ABC9"/>
          </a:solidFill>
        </p:grpSpPr>
        <p:pic>
          <p:nvPicPr>
            <p:cNvPr id="40" name="Graphic 39" descr="Neighborhood with solid fill">
              <a:extLst>
                <a:ext uri="{FF2B5EF4-FFF2-40B4-BE49-F238E27FC236}">
                  <a16:creationId xmlns:a16="http://schemas.microsoft.com/office/drawing/2014/main" id="{4791C84C-D147-4F34-B33D-99804D524A2B}"/>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424450" y="2113126"/>
              <a:ext cx="2631743" cy="2631743"/>
            </a:xfrm>
            <a:prstGeom prst="rect">
              <a:avLst/>
            </a:prstGeom>
          </p:spPr>
        </p:pic>
        <p:pic>
          <p:nvPicPr>
            <p:cNvPr id="41" name="Graphic 40" descr="Woman with kid with solid fill">
              <a:extLst>
                <a:ext uri="{FF2B5EF4-FFF2-40B4-BE49-F238E27FC236}">
                  <a16:creationId xmlns:a16="http://schemas.microsoft.com/office/drawing/2014/main" id="{69657DB4-5EE6-4F05-9879-2455BFE42ECA}"/>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0294458" y="1591701"/>
              <a:ext cx="629280" cy="629280"/>
            </a:xfrm>
            <a:prstGeom prst="rect">
              <a:avLst/>
            </a:prstGeom>
          </p:spPr>
        </p:pic>
        <p:pic>
          <p:nvPicPr>
            <p:cNvPr id="44" name="Graphic 43" descr="Person in wheelchair with solid fill">
              <a:extLst>
                <a:ext uri="{FF2B5EF4-FFF2-40B4-BE49-F238E27FC236}">
                  <a16:creationId xmlns:a16="http://schemas.microsoft.com/office/drawing/2014/main" id="{788CABB8-8BD0-4A68-AA5A-41BEC99A624B}"/>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940704" y="2892737"/>
              <a:ext cx="506289" cy="506289"/>
            </a:xfrm>
            <a:prstGeom prst="rect">
              <a:avLst/>
            </a:prstGeom>
          </p:spPr>
        </p:pic>
        <p:pic>
          <p:nvPicPr>
            <p:cNvPr id="45" name="Graphic 44" descr="Man with cane with solid fill">
              <a:extLst>
                <a:ext uri="{FF2B5EF4-FFF2-40B4-BE49-F238E27FC236}">
                  <a16:creationId xmlns:a16="http://schemas.microsoft.com/office/drawing/2014/main" id="{38F46B4F-D5D9-464B-8846-07C6FB000CDE}"/>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8394736" y="2109037"/>
              <a:ext cx="570240" cy="570240"/>
            </a:xfrm>
            <a:prstGeom prst="rect">
              <a:avLst/>
            </a:prstGeom>
          </p:spPr>
        </p:pic>
        <p:pic>
          <p:nvPicPr>
            <p:cNvPr id="46" name="Graphic 45" descr="Man with baby with solid fill">
              <a:extLst>
                <a:ext uri="{FF2B5EF4-FFF2-40B4-BE49-F238E27FC236}">
                  <a16:creationId xmlns:a16="http://schemas.microsoft.com/office/drawing/2014/main" id="{0BA9C451-64AD-4382-B414-BFC34E9D3606}"/>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9046865" y="1851567"/>
              <a:ext cx="575098" cy="575098"/>
            </a:xfrm>
            <a:prstGeom prst="rect">
              <a:avLst/>
            </a:prstGeom>
          </p:spPr>
        </p:pic>
        <p:pic>
          <p:nvPicPr>
            <p:cNvPr id="48" name="Graphic 47" descr="Man with solid fill">
              <a:extLst>
                <a:ext uri="{FF2B5EF4-FFF2-40B4-BE49-F238E27FC236}">
                  <a16:creationId xmlns:a16="http://schemas.microsoft.com/office/drawing/2014/main" id="{2D906460-DE0F-4F55-A1B8-F3F772E2C5F7}"/>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9713766" y="1582514"/>
              <a:ext cx="530612" cy="530612"/>
            </a:xfrm>
            <a:prstGeom prst="rect">
              <a:avLst/>
            </a:prstGeom>
          </p:spPr>
        </p:pic>
      </p:grpSp>
      <p:pic>
        <p:nvPicPr>
          <p:cNvPr id="51" name="Graphic 50" descr="Family with two children with solid fill">
            <a:extLst>
              <a:ext uri="{FF2B5EF4-FFF2-40B4-BE49-F238E27FC236}">
                <a16:creationId xmlns:a16="http://schemas.microsoft.com/office/drawing/2014/main" id="{08EF1961-3192-410F-BFC2-A99D832C0A10}"/>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969524" y="5926803"/>
            <a:ext cx="1014482" cy="992159"/>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a:off x="1381467" y="184967"/>
            <a:ext cx="9901600" cy="1159600"/>
          </a:xfrm>
          <a:prstGeom prst="rect">
            <a:avLst/>
          </a:prstGeom>
        </p:spPr>
        <p:txBody>
          <a:bodyPr spcFirstLastPara="1" vert="horz" wrap="square" lIns="121900" tIns="121900" rIns="121900" bIns="121900" rtlCol="0" anchor="t" anchorCtr="0">
            <a:normAutofit/>
          </a:bodyPr>
          <a:lstStyle/>
          <a:p>
            <a:pPr algn="ctr"/>
            <a:r>
              <a:rPr lang="en-GB" b="1" dirty="0">
                <a:solidFill>
                  <a:srgbClr val="00ABC9"/>
                </a:solidFill>
                <a:latin typeface="Arial Black" panose="020B0A04020102020204" pitchFamily="34" charset="0"/>
              </a:rPr>
              <a:t>Class Discussion</a:t>
            </a:r>
            <a:endParaRPr b="1" dirty="0">
              <a:solidFill>
                <a:srgbClr val="00ABC9"/>
              </a:solidFill>
              <a:latin typeface="Arial Black" panose="020B0A04020102020204" pitchFamily="34" charset="0"/>
            </a:endParaRPr>
          </a:p>
        </p:txBody>
      </p:sp>
      <p:pic>
        <p:nvPicPr>
          <p:cNvPr id="4" name="Picture 3">
            <a:extLst>
              <a:ext uri="{FF2B5EF4-FFF2-40B4-BE49-F238E27FC236}">
                <a16:creationId xmlns:a16="http://schemas.microsoft.com/office/drawing/2014/main" id="{4361311A-8F97-4100-A883-AC577122EE48}"/>
              </a:ext>
            </a:extLst>
          </p:cNvPr>
          <p:cNvPicPr/>
          <p:nvPr/>
        </p:nvPicPr>
        <p:blipFill rotWithShape="1">
          <a:blip r:embed="rId3" cstate="email">
            <a:grayscl/>
            <a:lum bright="-20000" contrast="40000"/>
            <a:extLst>
              <a:ext uri="{28A0092B-C50C-407E-A947-70E740481C1C}">
                <a14:useLocalDpi xmlns:a14="http://schemas.microsoft.com/office/drawing/2010/main"/>
              </a:ext>
            </a:extLst>
          </a:blip>
          <a:srcRect l="5387" t="5957" r="3885" b="7452"/>
          <a:stretch/>
        </p:blipFill>
        <p:spPr>
          <a:xfrm>
            <a:off x="739336" y="1077389"/>
            <a:ext cx="3416701" cy="2429933"/>
          </a:xfrm>
          <a:prstGeom prst="rect">
            <a:avLst/>
          </a:prstGeom>
          <a:noFill/>
          <a:ln w="107950">
            <a:noFill/>
          </a:ln>
          <a:effectLst/>
        </p:spPr>
      </p:pic>
      <p:pic>
        <p:nvPicPr>
          <p:cNvPr id="5" name="Picture 4">
            <a:extLst>
              <a:ext uri="{FF2B5EF4-FFF2-40B4-BE49-F238E27FC236}">
                <a16:creationId xmlns:a16="http://schemas.microsoft.com/office/drawing/2014/main" id="{5FB9F3C1-9D66-45AA-82EF-D43AC8BCCC4B}"/>
              </a:ext>
            </a:extLst>
          </p:cNvPr>
          <p:cNvPicPr/>
          <p:nvPr/>
        </p:nvPicPr>
        <p:blipFill rotWithShape="1">
          <a:blip r:embed="rId4" cstate="email">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bwMode="auto">
          <a:xfrm>
            <a:off x="4798168" y="1077389"/>
            <a:ext cx="3329582" cy="3211117"/>
          </a:xfrm>
          <a:prstGeom prst="rect">
            <a:avLst/>
          </a:prstGeom>
          <a:noFill/>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27E49F37-E1B9-4E20-BDCA-64B9564D9198}"/>
              </a:ext>
            </a:extLst>
          </p:cNvPr>
          <p:cNvPicPr/>
          <p:nvPr/>
        </p:nvPicPr>
        <p:blipFill rotWithShape="1">
          <a:blip r:embed="rId6" cstate="email">
            <a:extLst>
              <a:ext uri="{28A0092B-C50C-407E-A947-70E740481C1C}">
                <a14:useLocalDpi xmlns:a14="http://schemas.microsoft.com/office/drawing/2010/main"/>
              </a:ext>
            </a:extLst>
          </a:blip>
          <a:srcRect/>
          <a:stretch/>
        </p:blipFill>
        <p:spPr bwMode="auto">
          <a:xfrm>
            <a:off x="8617811" y="1077388"/>
            <a:ext cx="2998289" cy="3211117"/>
          </a:xfrm>
          <a:prstGeom prst="rect">
            <a:avLst/>
          </a:prstGeom>
          <a:noFill/>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E1B9D1FF-314B-4909-86FC-73492C87A208}"/>
              </a:ext>
            </a:extLst>
          </p:cNvPr>
          <p:cNvPicPr/>
          <p:nvPr/>
        </p:nvPicPr>
        <p:blipFill rotWithShape="1">
          <a:blip r:embed="rId7" cstate="email">
            <a:grayscl/>
            <a:lum contrast="20000"/>
            <a:extLst>
              <a:ext uri="{28A0092B-C50C-407E-A947-70E740481C1C}">
                <a14:useLocalDpi xmlns:a14="http://schemas.microsoft.com/office/drawing/2010/main"/>
              </a:ext>
            </a:extLst>
          </a:blip>
          <a:srcRect l="12646" t="13999" r="20225" b="16518"/>
          <a:stretch/>
        </p:blipFill>
        <p:spPr bwMode="auto">
          <a:xfrm>
            <a:off x="739335" y="3793204"/>
            <a:ext cx="3568772" cy="2879829"/>
          </a:xfrm>
          <a:prstGeom prst="rect">
            <a:avLst/>
          </a:prstGeom>
          <a:noFill/>
          <a:ln>
            <a:noFill/>
          </a:ln>
          <a:effectLst/>
          <a:extLst>
            <a:ext uri="{53640926-AAD7-44D8-BBD7-CCE9431645EC}">
              <a14:shadowObscured xmlns:a14="http://schemas.microsoft.com/office/drawing/2010/main"/>
            </a:ext>
          </a:extLst>
        </p:spPr>
      </p:pic>
      <p:pic>
        <p:nvPicPr>
          <p:cNvPr id="8" name="Picture 7" descr="Close-up of a person using a mobile phone">
            <a:extLst>
              <a:ext uri="{FF2B5EF4-FFF2-40B4-BE49-F238E27FC236}">
                <a16:creationId xmlns:a16="http://schemas.microsoft.com/office/drawing/2014/main" id="{A5753666-B84B-4AA2-998D-5AE535C9D2E8}"/>
              </a:ext>
            </a:extLst>
          </p:cNvPr>
          <p:cNvPicPr/>
          <p:nvPr/>
        </p:nvPicPr>
        <p:blipFill rotWithShape="1">
          <a:blip r:embed="rId8" cstate="email">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a:ext>
            </a:extLst>
          </a:blip>
          <a:srcRect/>
          <a:stretch/>
        </p:blipFill>
        <p:spPr bwMode="auto">
          <a:xfrm>
            <a:off x="8528665" y="4575559"/>
            <a:ext cx="3087435" cy="2097473"/>
          </a:xfrm>
          <a:prstGeom prst="rect">
            <a:avLst/>
          </a:prstGeom>
          <a:ln>
            <a:noFill/>
          </a:ln>
          <a:extLst>
            <a:ext uri="{53640926-AAD7-44D8-BBD7-CCE9431645EC}">
              <a14:shadowObscured xmlns:a14="http://schemas.microsoft.com/office/drawing/2010/main"/>
            </a:ext>
          </a:extLst>
        </p:spPr>
      </p:pic>
      <p:pic>
        <p:nvPicPr>
          <p:cNvPr id="9" name="Picture 8" descr="Handicapped parking spot">
            <a:extLst>
              <a:ext uri="{FF2B5EF4-FFF2-40B4-BE49-F238E27FC236}">
                <a16:creationId xmlns:a16="http://schemas.microsoft.com/office/drawing/2014/main" id="{C932AD40-30FF-4D2E-83F1-3AC4C69054AF}"/>
              </a:ext>
            </a:extLst>
          </p:cNvPr>
          <p:cNvPicPr/>
          <p:nvPr/>
        </p:nvPicPr>
        <p:blipFill rotWithShape="1">
          <a:blip r:embed="rId10" cstate="email">
            <a:extLst>
              <a:ext uri="{BEBA8EAE-BF5A-486C-A8C5-ECC9F3942E4B}">
                <a14:imgProps xmlns:a14="http://schemas.microsoft.com/office/drawing/2010/main">
                  <a14:imgLayer r:embed="rId11">
                    <a14:imgEffect>
                      <a14:saturation sat="0"/>
                    </a14:imgEffect>
                  </a14:imgLayer>
                </a14:imgProps>
              </a:ext>
              <a:ext uri="{28A0092B-C50C-407E-A947-70E740481C1C}">
                <a14:useLocalDpi xmlns:a14="http://schemas.microsoft.com/office/drawing/2010/main"/>
              </a:ext>
            </a:extLst>
          </a:blip>
          <a:srcRect/>
          <a:stretch/>
        </p:blipFill>
        <p:spPr bwMode="auto">
          <a:xfrm>
            <a:off x="4918211" y="4575560"/>
            <a:ext cx="3087435" cy="209747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869602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graphicFrame>
        <p:nvGraphicFramePr>
          <p:cNvPr id="85" name="Google Shape;85;p18"/>
          <p:cNvGraphicFramePr/>
          <p:nvPr>
            <p:extLst>
              <p:ext uri="{D42A27DB-BD31-4B8C-83A1-F6EECF244321}">
                <p14:modId xmlns:p14="http://schemas.microsoft.com/office/powerpoint/2010/main" val="2079822483"/>
              </p:ext>
            </p:extLst>
          </p:nvPr>
        </p:nvGraphicFramePr>
        <p:xfrm>
          <a:off x="1270000" y="355363"/>
          <a:ext cx="9651999" cy="6147299"/>
        </p:xfrm>
        <a:graphic>
          <a:graphicData uri="http://schemas.openxmlformats.org/drawingml/2006/table">
            <a:tbl>
              <a:tblPr>
                <a:noFill/>
              </a:tblPr>
              <a:tblGrid>
                <a:gridCol w="3217333">
                  <a:extLst>
                    <a:ext uri="{9D8B030D-6E8A-4147-A177-3AD203B41FA5}">
                      <a16:colId xmlns:a16="http://schemas.microsoft.com/office/drawing/2014/main" val="20000"/>
                    </a:ext>
                  </a:extLst>
                </a:gridCol>
                <a:gridCol w="3217333">
                  <a:extLst>
                    <a:ext uri="{9D8B030D-6E8A-4147-A177-3AD203B41FA5}">
                      <a16:colId xmlns:a16="http://schemas.microsoft.com/office/drawing/2014/main" val="20001"/>
                    </a:ext>
                  </a:extLst>
                </a:gridCol>
                <a:gridCol w="3217333">
                  <a:extLst>
                    <a:ext uri="{9D8B030D-6E8A-4147-A177-3AD203B41FA5}">
                      <a16:colId xmlns:a16="http://schemas.microsoft.com/office/drawing/2014/main" val="20002"/>
                    </a:ext>
                  </a:extLst>
                </a:gridCol>
              </a:tblGrid>
              <a:tr h="1582400">
                <a:tc gridSpan="3">
                  <a:txBody>
                    <a:bodyPr/>
                    <a:lstStyle/>
                    <a:p>
                      <a:pPr marL="0" lvl="0" indent="0" algn="ctr" rtl="0">
                        <a:spcBef>
                          <a:spcPts val="0"/>
                        </a:spcBef>
                        <a:spcAft>
                          <a:spcPts val="0"/>
                        </a:spcAft>
                        <a:buNone/>
                      </a:pPr>
                      <a:r>
                        <a:rPr lang="en-GB" sz="3700" b="1" dirty="0">
                          <a:latin typeface="Arial Black" panose="020B0A04020102020204" pitchFamily="34" charset="0"/>
                        </a:rPr>
                        <a:t>Some examples of social issues: </a:t>
                      </a:r>
                    </a:p>
                    <a:p>
                      <a:pPr marL="0" lvl="0" indent="0" algn="ctr" rtl="0">
                        <a:spcBef>
                          <a:spcPts val="0"/>
                        </a:spcBef>
                        <a:spcAft>
                          <a:spcPts val="0"/>
                        </a:spcAft>
                        <a:buNone/>
                      </a:pPr>
                      <a:r>
                        <a:rPr lang="en-GB" sz="3700" b="1" dirty="0">
                          <a:latin typeface="Arial Black" panose="020B0A04020102020204" pitchFamily="34" charset="0"/>
                        </a:rPr>
                        <a:t>can you add 3 more?</a:t>
                      </a:r>
                      <a:endParaRPr sz="3700" b="1" dirty="0">
                        <a:latin typeface="Arial Black" panose="020B0A04020102020204" pitchFamily="34" charset="0"/>
                      </a:endParaRPr>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21633">
                <a:tc>
                  <a:txBody>
                    <a:bodyPr/>
                    <a:lstStyle/>
                    <a:p>
                      <a:pPr marL="0" lvl="0" indent="0" algn="ctr" rtl="0">
                        <a:spcBef>
                          <a:spcPts val="0"/>
                        </a:spcBef>
                        <a:spcAft>
                          <a:spcPts val="0"/>
                        </a:spcAft>
                        <a:buNone/>
                      </a:pPr>
                      <a:r>
                        <a:rPr lang="en-GB" sz="3200" b="0" dirty="0">
                          <a:latin typeface="Arial" panose="020B0604020202020204" pitchFamily="34" charset="0"/>
                          <a:cs typeface="Arial" panose="020B0604020202020204" pitchFamily="34" charset="0"/>
                        </a:rPr>
                        <a:t>Elderly Care</a:t>
                      </a:r>
                      <a:endParaRPr sz="3200" b="0" dirty="0">
                        <a:latin typeface="Arial" panose="020B0604020202020204" pitchFamily="34" charset="0"/>
                        <a:cs typeface="Arial" panose="020B0604020202020204" pitchFamily="34" charset="0"/>
                      </a:endParaRPr>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tc>
                  <a:txBody>
                    <a:bodyPr/>
                    <a:lstStyle/>
                    <a:p>
                      <a:pPr marL="0" lvl="0" indent="0" algn="ctr" rtl="0">
                        <a:spcBef>
                          <a:spcPts val="0"/>
                        </a:spcBef>
                        <a:spcAft>
                          <a:spcPts val="0"/>
                        </a:spcAft>
                        <a:buNone/>
                      </a:pPr>
                      <a:r>
                        <a:rPr lang="en-GB" sz="3200" b="0" dirty="0">
                          <a:latin typeface="Arial" panose="020B0604020202020204" pitchFamily="34" charset="0"/>
                          <a:cs typeface="Arial" panose="020B0604020202020204" pitchFamily="34" charset="0"/>
                        </a:rPr>
                        <a:t>Mental Health</a:t>
                      </a:r>
                      <a:endParaRPr sz="3200" b="0" dirty="0">
                        <a:latin typeface="Arial" panose="020B0604020202020204" pitchFamily="34" charset="0"/>
                        <a:cs typeface="Arial" panose="020B0604020202020204" pitchFamily="34" charset="0"/>
                      </a:endParaRPr>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tc>
                  <a:txBody>
                    <a:bodyPr/>
                    <a:lstStyle/>
                    <a:p>
                      <a:pPr marL="0" lvl="0" indent="0" algn="ctr" rtl="0">
                        <a:spcBef>
                          <a:spcPts val="0"/>
                        </a:spcBef>
                        <a:spcAft>
                          <a:spcPts val="0"/>
                        </a:spcAft>
                        <a:buNone/>
                      </a:pPr>
                      <a:r>
                        <a:rPr lang="en-GB" sz="3200" b="0" dirty="0">
                          <a:latin typeface="Arial" panose="020B0604020202020204" pitchFamily="34" charset="0"/>
                          <a:cs typeface="Arial" panose="020B0604020202020204" pitchFamily="34" charset="0"/>
                        </a:rPr>
                        <a:t>Domestic Abuse</a:t>
                      </a:r>
                      <a:endParaRPr sz="3200" b="0" dirty="0">
                        <a:latin typeface="Arial" panose="020B0604020202020204" pitchFamily="34" charset="0"/>
                        <a:cs typeface="Arial" panose="020B0604020202020204" pitchFamily="34" charset="0"/>
                      </a:endParaRPr>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extLst>
                  <a:ext uri="{0D108BD9-81ED-4DB2-BD59-A6C34878D82A}">
                    <a16:rowId xmlns:a16="http://schemas.microsoft.com/office/drawing/2014/main" val="10001"/>
                  </a:ext>
                </a:extLst>
              </a:tr>
              <a:tr h="1521633">
                <a:tc>
                  <a:txBody>
                    <a:bodyPr/>
                    <a:lstStyle/>
                    <a:p>
                      <a:pPr marL="0" lvl="0" indent="0" algn="ctr" rtl="0">
                        <a:spcBef>
                          <a:spcPts val="0"/>
                        </a:spcBef>
                        <a:spcAft>
                          <a:spcPts val="0"/>
                        </a:spcAft>
                        <a:buNone/>
                      </a:pPr>
                      <a:r>
                        <a:rPr lang="en-GB" sz="3200" b="0" dirty="0">
                          <a:latin typeface="Arial" panose="020B0604020202020204" pitchFamily="34" charset="0"/>
                          <a:cs typeface="Arial" panose="020B0604020202020204" pitchFamily="34" charset="0"/>
                        </a:rPr>
                        <a:t>Homelessness</a:t>
                      </a:r>
                      <a:endParaRPr sz="3200" b="0" dirty="0">
                        <a:latin typeface="Arial" panose="020B0604020202020204" pitchFamily="34" charset="0"/>
                        <a:cs typeface="Arial" panose="020B0604020202020204" pitchFamily="34" charset="0"/>
                      </a:endParaRPr>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tc>
                  <a:txBody>
                    <a:bodyPr/>
                    <a:lstStyle/>
                    <a:p>
                      <a:pPr marL="0" lvl="0" indent="0" algn="ctr" rtl="0">
                        <a:spcBef>
                          <a:spcPts val="0"/>
                        </a:spcBef>
                        <a:spcAft>
                          <a:spcPts val="0"/>
                        </a:spcAft>
                        <a:buNone/>
                      </a:pPr>
                      <a:r>
                        <a:rPr lang="en-GB" sz="3200" b="0" dirty="0">
                          <a:latin typeface="Arial" panose="020B0604020202020204" pitchFamily="34" charset="0"/>
                          <a:cs typeface="Arial" panose="020B0604020202020204" pitchFamily="34" charset="0"/>
                        </a:rPr>
                        <a:t>Disability</a:t>
                      </a:r>
                      <a:endParaRPr sz="3200" b="0" dirty="0">
                        <a:latin typeface="Arial" panose="020B0604020202020204" pitchFamily="34" charset="0"/>
                        <a:cs typeface="Arial" panose="020B0604020202020204" pitchFamily="34" charset="0"/>
                      </a:endParaRPr>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tc>
                  <a:txBody>
                    <a:bodyPr/>
                    <a:lstStyle/>
                    <a:p>
                      <a:pPr marL="0" lvl="0" indent="0" algn="ctr" rtl="0">
                        <a:spcBef>
                          <a:spcPts val="0"/>
                        </a:spcBef>
                        <a:spcAft>
                          <a:spcPts val="0"/>
                        </a:spcAft>
                        <a:buNone/>
                      </a:pPr>
                      <a:r>
                        <a:rPr lang="en-GB" sz="3200" b="0" dirty="0">
                          <a:latin typeface="Arial" panose="020B0604020202020204" pitchFamily="34" charset="0"/>
                          <a:cs typeface="Arial" panose="020B0604020202020204" pitchFamily="34" charset="0"/>
                        </a:rPr>
                        <a:t>Bullying</a:t>
                      </a:r>
                      <a:endParaRPr sz="3200" b="0" dirty="0">
                        <a:latin typeface="Arial" panose="020B0604020202020204" pitchFamily="34" charset="0"/>
                        <a:cs typeface="Arial" panose="020B0604020202020204" pitchFamily="34" charset="0"/>
                      </a:endParaRPr>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extLst>
                  <a:ext uri="{0D108BD9-81ED-4DB2-BD59-A6C34878D82A}">
                    <a16:rowId xmlns:a16="http://schemas.microsoft.com/office/drawing/2014/main" val="10002"/>
                  </a:ext>
                </a:extLst>
              </a:tr>
              <a:tr h="1521633">
                <a:tc>
                  <a:txBody>
                    <a:bodyPr/>
                    <a:lstStyle/>
                    <a:p>
                      <a:pPr marL="0" lvl="0" indent="0" algn="ctr" rtl="0">
                        <a:spcBef>
                          <a:spcPts val="0"/>
                        </a:spcBef>
                        <a:spcAft>
                          <a:spcPts val="0"/>
                        </a:spcAft>
                        <a:buNone/>
                      </a:pPr>
                      <a:endParaRPr sz="3200" b="1" dirty="0"/>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tc>
                  <a:txBody>
                    <a:bodyPr/>
                    <a:lstStyle/>
                    <a:p>
                      <a:pPr marL="0" lvl="0" indent="0" algn="ctr" rtl="0">
                        <a:spcBef>
                          <a:spcPts val="0"/>
                        </a:spcBef>
                        <a:spcAft>
                          <a:spcPts val="0"/>
                        </a:spcAft>
                        <a:buNone/>
                      </a:pPr>
                      <a:endParaRPr sz="3200" b="1"/>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tc>
                  <a:txBody>
                    <a:bodyPr/>
                    <a:lstStyle/>
                    <a:p>
                      <a:pPr marL="0" lvl="0" indent="0" algn="ctr" rtl="0">
                        <a:spcBef>
                          <a:spcPts val="0"/>
                        </a:spcBef>
                        <a:spcAft>
                          <a:spcPts val="0"/>
                        </a:spcAft>
                        <a:buNone/>
                      </a:pPr>
                      <a:endParaRPr sz="3200" b="1" dirty="0"/>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1" name="Google Shape;91;p19"/>
          <p:cNvSpPr txBox="1"/>
          <p:nvPr/>
        </p:nvSpPr>
        <p:spPr>
          <a:xfrm>
            <a:off x="1121119" y="139282"/>
            <a:ext cx="9571600" cy="861734"/>
          </a:xfrm>
          <a:prstGeom prst="rect">
            <a:avLst/>
          </a:prstGeom>
          <a:noFill/>
          <a:ln>
            <a:noFill/>
          </a:ln>
        </p:spPr>
        <p:txBody>
          <a:bodyPr spcFirstLastPara="1" wrap="square" lIns="121900" tIns="121900" rIns="121900" bIns="121900" anchor="t" anchorCtr="0">
            <a:spAutoFit/>
          </a:bodyPr>
          <a:lstStyle/>
          <a:p>
            <a:pPr algn="ctr"/>
            <a:r>
              <a:rPr lang="en-GB" sz="4000" b="1" dirty="0">
                <a:solidFill>
                  <a:srgbClr val="00ABC9"/>
                </a:solidFill>
                <a:latin typeface="Arial Black" panose="020B0A04020102020204" pitchFamily="34" charset="0"/>
              </a:rPr>
              <a:t>Task 1</a:t>
            </a:r>
            <a:endParaRPr sz="4000" b="1" dirty="0">
              <a:solidFill>
                <a:srgbClr val="00ABC9"/>
              </a:solidFill>
              <a:latin typeface="Arial Black" panose="020B0A04020102020204" pitchFamily="34" charset="0"/>
            </a:endParaRPr>
          </a:p>
        </p:txBody>
      </p:sp>
      <p:sp>
        <p:nvSpPr>
          <p:cNvPr id="93" name="Google Shape;93;p19"/>
          <p:cNvSpPr txBox="1"/>
          <p:nvPr/>
        </p:nvSpPr>
        <p:spPr>
          <a:xfrm>
            <a:off x="317133" y="1348723"/>
            <a:ext cx="4341600" cy="615513"/>
          </a:xfrm>
          <a:prstGeom prst="rect">
            <a:avLst/>
          </a:prstGeom>
          <a:noFill/>
          <a:ln>
            <a:noFill/>
          </a:ln>
        </p:spPr>
        <p:txBody>
          <a:bodyPr spcFirstLastPara="1" wrap="square" lIns="121900" tIns="121900" rIns="121900" bIns="121900" anchor="t" anchorCtr="0">
            <a:spAutoFit/>
          </a:bodyPr>
          <a:lstStyle/>
          <a:p>
            <a:pPr algn="ctr"/>
            <a:r>
              <a:rPr lang="en-GB" sz="2400" b="1" dirty="0">
                <a:latin typeface="Arial" panose="020B0604020202020204" pitchFamily="34" charset="0"/>
                <a:cs typeface="Arial" panose="020B0604020202020204" pitchFamily="34" charset="0"/>
              </a:rPr>
              <a:t>Activity 1: Diamond 9</a:t>
            </a:r>
            <a:endParaRPr sz="2400" b="1"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E23F86A-E9E6-4E1A-992F-42580532E6ED}"/>
              </a:ext>
            </a:extLst>
          </p:cNvPr>
          <p:cNvSpPr/>
          <p:nvPr/>
        </p:nvSpPr>
        <p:spPr>
          <a:xfrm>
            <a:off x="2006221" y="2560851"/>
            <a:ext cx="1105469" cy="615513"/>
          </a:xfrm>
          <a:prstGeom prst="rect">
            <a:avLst/>
          </a:prstGeom>
          <a:noFill/>
          <a:ln w="76200">
            <a:solidFill>
              <a:srgbClr val="00AB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0FABAD7-9C95-4915-867A-94B631A906B4}"/>
              </a:ext>
            </a:extLst>
          </p:cNvPr>
          <p:cNvSpPr/>
          <p:nvPr/>
        </p:nvSpPr>
        <p:spPr>
          <a:xfrm>
            <a:off x="2681785" y="3309864"/>
            <a:ext cx="1105469" cy="615513"/>
          </a:xfrm>
          <a:prstGeom prst="rect">
            <a:avLst/>
          </a:prstGeom>
          <a:noFill/>
          <a:ln w="76200">
            <a:solidFill>
              <a:srgbClr val="00AB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016D648-0D41-4CF6-8BFE-19E0FE92A742}"/>
              </a:ext>
            </a:extLst>
          </p:cNvPr>
          <p:cNvSpPr/>
          <p:nvPr/>
        </p:nvSpPr>
        <p:spPr>
          <a:xfrm>
            <a:off x="1382464" y="3309864"/>
            <a:ext cx="1105469" cy="615513"/>
          </a:xfrm>
          <a:prstGeom prst="rect">
            <a:avLst/>
          </a:prstGeom>
          <a:noFill/>
          <a:ln w="76200">
            <a:solidFill>
              <a:srgbClr val="00AB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71C42D98-6730-4E77-AE05-4D5206F2F463}"/>
              </a:ext>
            </a:extLst>
          </p:cNvPr>
          <p:cNvSpPr/>
          <p:nvPr/>
        </p:nvSpPr>
        <p:spPr>
          <a:xfrm>
            <a:off x="3348879" y="4083269"/>
            <a:ext cx="1105469" cy="615513"/>
          </a:xfrm>
          <a:prstGeom prst="rect">
            <a:avLst/>
          </a:prstGeom>
          <a:noFill/>
          <a:ln w="76200">
            <a:solidFill>
              <a:srgbClr val="00AB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49D7205-F992-4153-B625-D6DE5C324B96}"/>
              </a:ext>
            </a:extLst>
          </p:cNvPr>
          <p:cNvSpPr/>
          <p:nvPr/>
        </p:nvSpPr>
        <p:spPr>
          <a:xfrm>
            <a:off x="2006221" y="4083269"/>
            <a:ext cx="1105469" cy="615513"/>
          </a:xfrm>
          <a:prstGeom prst="rect">
            <a:avLst/>
          </a:prstGeom>
          <a:noFill/>
          <a:ln w="76200">
            <a:solidFill>
              <a:srgbClr val="00AB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F6D5F15-4A80-49BF-9564-EDF42D6AFC2C}"/>
              </a:ext>
            </a:extLst>
          </p:cNvPr>
          <p:cNvSpPr/>
          <p:nvPr/>
        </p:nvSpPr>
        <p:spPr>
          <a:xfrm>
            <a:off x="692743" y="4083269"/>
            <a:ext cx="1105469" cy="615513"/>
          </a:xfrm>
          <a:prstGeom prst="rect">
            <a:avLst/>
          </a:prstGeom>
          <a:noFill/>
          <a:ln w="76200">
            <a:solidFill>
              <a:srgbClr val="00AB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C9BCA2A-64C1-4DA8-9808-25FABAFE0A0F}"/>
              </a:ext>
            </a:extLst>
          </p:cNvPr>
          <p:cNvSpPr/>
          <p:nvPr/>
        </p:nvSpPr>
        <p:spPr>
          <a:xfrm>
            <a:off x="1382463" y="4856674"/>
            <a:ext cx="1105469" cy="615513"/>
          </a:xfrm>
          <a:prstGeom prst="rect">
            <a:avLst/>
          </a:prstGeom>
          <a:noFill/>
          <a:ln w="76200">
            <a:solidFill>
              <a:srgbClr val="00AB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FC3EEB-F02D-40C7-A4E3-8818AE52DDE9}"/>
              </a:ext>
            </a:extLst>
          </p:cNvPr>
          <p:cNvSpPr/>
          <p:nvPr/>
        </p:nvSpPr>
        <p:spPr>
          <a:xfrm>
            <a:off x="2684569" y="4856674"/>
            <a:ext cx="1105469" cy="615513"/>
          </a:xfrm>
          <a:prstGeom prst="rect">
            <a:avLst/>
          </a:prstGeom>
          <a:noFill/>
          <a:ln w="76200">
            <a:solidFill>
              <a:srgbClr val="00AB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5C0984D-7C98-49F9-AD50-B7FB89D34A7A}"/>
              </a:ext>
            </a:extLst>
          </p:cNvPr>
          <p:cNvSpPr/>
          <p:nvPr/>
        </p:nvSpPr>
        <p:spPr>
          <a:xfrm>
            <a:off x="2006221" y="5630079"/>
            <a:ext cx="1105469" cy="615513"/>
          </a:xfrm>
          <a:prstGeom prst="rect">
            <a:avLst/>
          </a:prstGeom>
          <a:noFill/>
          <a:ln w="76200">
            <a:solidFill>
              <a:srgbClr val="00AB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A5CB5E8C-7834-4F12-AC4B-A6FD2B7B7216}"/>
              </a:ext>
            </a:extLst>
          </p:cNvPr>
          <p:cNvSpPr txBox="1"/>
          <p:nvPr/>
        </p:nvSpPr>
        <p:spPr>
          <a:xfrm>
            <a:off x="3452884" y="2560851"/>
            <a:ext cx="1692322" cy="369332"/>
          </a:xfrm>
          <a:prstGeom prst="rect">
            <a:avLst/>
          </a:prstGeom>
          <a:noFill/>
        </p:spPr>
        <p:txBody>
          <a:bodyPr wrap="square" rtlCol="0">
            <a:spAutoFit/>
          </a:bodyPr>
          <a:lstStyle/>
          <a:p>
            <a:r>
              <a:rPr lang="en-GB" b="1" dirty="0"/>
              <a:t>Most important</a:t>
            </a:r>
          </a:p>
        </p:txBody>
      </p:sp>
      <p:sp>
        <p:nvSpPr>
          <p:cNvPr id="17" name="TextBox 16">
            <a:extLst>
              <a:ext uri="{FF2B5EF4-FFF2-40B4-BE49-F238E27FC236}">
                <a16:creationId xmlns:a16="http://schemas.microsoft.com/office/drawing/2014/main" id="{127A5029-04EF-497F-8679-3C3EBD03C3D9}"/>
              </a:ext>
            </a:extLst>
          </p:cNvPr>
          <p:cNvSpPr txBox="1"/>
          <p:nvPr/>
        </p:nvSpPr>
        <p:spPr>
          <a:xfrm>
            <a:off x="3452884" y="5851868"/>
            <a:ext cx="1692322" cy="369332"/>
          </a:xfrm>
          <a:prstGeom prst="rect">
            <a:avLst/>
          </a:prstGeom>
          <a:noFill/>
        </p:spPr>
        <p:txBody>
          <a:bodyPr wrap="square" rtlCol="0">
            <a:spAutoFit/>
          </a:bodyPr>
          <a:lstStyle/>
          <a:p>
            <a:r>
              <a:rPr lang="en-GB" b="1" dirty="0"/>
              <a:t>Least important</a:t>
            </a:r>
          </a:p>
        </p:txBody>
      </p:sp>
      <p:graphicFrame>
        <p:nvGraphicFramePr>
          <p:cNvPr id="4" name="Google Shape;85;p18">
            <a:extLst>
              <a:ext uri="{FF2B5EF4-FFF2-40B4-BE49-F238E27FC236}">
                <a16:creationId xmlns:a16="http://schemas.microsoft.com/office/drawing/2014/main" id="{620763A1-F37E-93ED-D32D-2B9369C3DF4D}"/>
              </a:ext>
            </a:extLst>
          </p:cNvPr>
          <p:cNvGraphicFramePr/>
          <p:nvPr>
            <p:extLst>
              <p:ext uri="{D42A27DB-BD31-4B8C-83A1-F6EECF244321}">
                <p14:modId xmlns:p14="http://schemas.microsoft.com/office/powerpoint/2010/main" val="3213224190"/>
              </p:ext>
            </p:extLst>
          </p:nvPr>
        </p:nvGraphicFramePr>
        <p:xfrm>
          <a:off x="5375188" y="1111176"/>
          <a:ext cx="6709719" cy="5204218"/>
        </p:xfrm>
        <a:graphic>
          <a:graphicData uri="http://schemas.openxmlformats.org/drawingml/2006/table">
            <a:tbl>
              <a:tblPr>
                <a:noFill/>
              </a:tblPr>
              <a:tblGrid>
                <a:gridCol w="2236573">
                  <a:extLst>
                    <a:ext uri="{9D8B030D-6E8A-4147-A177-3AD203B41FA5}">
                      <a16:colId xmlns:a16="http://schemas.microsoft.com/office/drawing/2014/main" val="20000"/>
                    </a:ext>
                  </a:extLst>
                </a:gridCol>
                <a:gridCol w="2236573">
                  <a:extLst>
                    <a:ext uri="{9D8B030D-6E8A-4147-A177-3AD203B41FA5}">
                      <a16:colId xmlns:a16="http://schemas.microsoft.com/office/drawing/2014/main" val="20001"/>
                    </a:ext>
                  </a:extLst>
                </a:gridCol>
                <a:gridCol w="2236573">
                  <a:extLst>
                    <a:ext uri="{9D8B030D-6E8A-4147-A177-3AD203B41FA5}">
                      <a16:colId xmlns:a16="http://schemas.microsoft.com/office/drawing/2014/main" val="20002"/>
                    </a:ext>
                  </a:extLst>
                </a:gridCol>
              </a:tblGrid>
              <a:tr h="2183014">
                <a:tc gridSpan="3">
                  <a:txBody>
                    <a:bodyPr/>
                    <a:lstStyle/>
                    <a:p>
                      <a:pPr marL="0" lvl="0" indent="0" algn="ctr" rtl="0">
                        <a:spcBef>
                          <a:spcPts val="0"/>
                        </a:spcBef>
                        <a:spcAft>
                          <a:spcPts val="0"/>
                        </a:spcAft>
                        <a:buNone/>
                      </a:pPr>
                      <a:r>
                        <a:rPr lang="en-GB" sz="2800" b="1" dirty="0">
                          <a:latin typeface="Verdana" panose="020B0604030504040204" pitchFamily="34" charset="0"/>
                          <a:ea typeface="Verdana" panose="020B0604030504040204" pitchFamily="34" charset="0"/>
                          <a:cs typeface="Verdana" panose="020B0604030504040204" pitchFamily="34" charset="0"/>
                        </a:rPr>
                        <a:t>Example of social issues: </a:t>
                      </a:r>
                    </a:p>
                    <a:p>
                      <a:pPr marL="0" lvl="0" indent="0" algn="ctr" rtl="0">
                        <a:spcBef>
                          <a:spcPts val="0"/>
                        </a:spcBef>
                        <a:spcAft>
                          <a:spcPts val="0"/>
                        </a:spcAft>
                        <a:buNone/>
                      </a:pPr>
                      <a:r>
                        <a:rPr lang="en-GB" sz="2800" b="1" dirty="0">
                          <a:latin typeface="Verdana" panose="020B0604030504040204" pitchFamily="34" charset="0"/>
                          <a:ea typeface="Verdana" panose="020B0604030504040204" pitchFamily="34" charset="0"/>
                          <a:cs typeface="Verdana" panose="020B0604030504040204" pitchFamily="34" charset="0"/>
                        </a:rPr>
                        <a:t>Rank the social issues from most important to least important.</a:t>
                      </a:r>
                      <a:endParaRPr sz="2800" b="1" dirty="0">
                        <a:latin typeface="Verdana" panose="020B0604030504040204" pitchFamily="34" charset="0"/>
                        <a:ea typeface="Verdana" panose="020B0604030504040204" pitchFamily="34" charset="0"/>
                        <a:cs typeface="Verdana" panose="020B0604030504040204" pitchFamily="34" charset="0"/>
                      </a:endParaRPr>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07068">
                <a:tc>
                  <a:txBody>
                    <a:bodyPr/>
                    <a:lstStyle/>
                    <a:p>
                      <a:pPr marL="0" lvl="0" indent="0" algn="ctr" rtl="0">
                        <a:spcBef>
                          <a:spcPts val="0"/>
                        </a:spcBef>
                        <a:spcAft>
                          <a:spcPts val="0"/>
                        </a:spcAft>
                        <a:buNone/>
                      </a:pPr>
                      <a:r>
                        <a:rPr lang="en-GB" sz="2200" b="0" dirty="0">
                          <a:latin typeface="Verdana" panose="020B0604030504040204" pitchFamily="34" charset="0"/>
                          <a:ea typeface="Verdana" panose="020B0604030504040204" pitchFamily="34" charset="0"/>
                          <a:cs typeface="Verdana" panose="020B0604030504040204" pitchFamily="34" charset="0"/>
                        </a:rPr>
                        <a:t>Elderly Care</a:t>
                      </a:r>
                      <a:endParaRPr sz="2200" b="0" dirty="0">
                        <a:latin typeface="Verdana" panose="020B0604030504040204" pitchFamily="34" charset="0"/>
                        <a:ea typeface="Verdana" panose="020B0604030504040204" pitchFamily="34" charset="0"/>
                        <a:cs typeface="Verdana" panose="020B0604030504040204" pitchFamily="34" charset="0"/>
                      </a:endParaRPr>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tc>
                  <a:txBody>
                    <a:bodyPr/>
                    <a:lstStyle/>
                    <a:p>
                      <a:pPr marL="0" lvl="0" indent="0" algn="ctr" rtl="0">
                        <a:spcBef>
                          <a:spcPts val="0"/>
                        </a:spcBef>
                        <a:spcAft>
                          <a:spcPts val="0"/>
                        </a:spcAft>
                        <a:buNone/>
                      </a:pPr>
                      <a:r>
                        <a:rPr lang="en-GB" sz="2200" b="0" dirty="0">
                          <a:latin typeface="Verdana" panose="020B0604030504040204" pitchFamily="34" charset="0"/>
                          <a:ea typeface="Verdana" panose="020B0604030504040204" pitchFamily="34" charset="0"/>
                          <a:cs typeface="Verdana" panose="020B0604030504040204" pitchFamily="34" charset="0"/>
                        </a:rPr>
                        <a:t>Mental Health</a:t>
                      </a:r>
                      <a:endParaRPr sz="2200" b="0" dirty="0">
                        <a:latin typeface="Verdana" panose="020B0604030504040204" pitchFamily="34" charset="0"/>
                        <a:ea typeface="Verdana" panose="020B0604030504040204" pitchFamily="34" charset="0"/>
                        <a:cs typeface="Verdana" panose="020B0604030504040204" pitchFamily="34" charset="0"/>
                      </a:endParaRPr>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tc>
                  <a:txBody>
                    <a:bodyPr/>
                    <a:lstStyle/>
                    <a:p>
                      <a:pPr marL="0" lvl="0" indent="0" algn="ctr" rtl="0">
                        <a:spcBef>
                          <a:spcPts val="0"/>
                        </a:spcBef>
                        <a:spcAft>
                          <a:spcPts val="0"/>
                        </a:spcAft>
                        <a:buNone/>
                      </a:pPr>
                      <a:r>
                        <a:rPr lang="en-GB" sz="2200" b="0" dirty="0">
                          <a:latin typeface="Verdana" panose="020B0604030504040204" pitchFamily="34" charset="0"/>
                          <a:ea typeface="Verdana" panose="020B0604030504040204" pitchFamily="34" charset="0"/>
                          <a:cs typeface="Verdana" panose="020B0604030504040204" pitchFamily="34" charset="0"/>
                        </a:rPr>
                        <a:t>Domestic Abuse</a:t>
                      </a:r>
                      <a:endParaRPr sz="2200" b="0" dirty="0">
                        <a:latin typeface="Verdana" panose="020B0604030504040204" pitchFamily="34" charset="0"/>
                        <a:ea typeface="Verdana" panose="020B0604030504040204" pitchFamily="34" charset="0"/>
                        <a:cs typeface="Verdana" panose="020B0604030504040204" pitchFamily="34" charset="0"/>
                      </a:endParaRPr>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extLst>
                  <a:ext uri="{0D108BD9-81ED-4DB2-BD59-A6C34878D82A}">
                    <a16:rowId xmlns:a16="http://schemas.microsoft.com/office/drawing/2014/main" val="10001"/>
                  </a:ext>
                </a:extLst>
              </a:tr>
              <a:tr h="1007068">
                <a:tc>
                  <a:txBody>
                    <a:bodyPr/>
                    <a:lstStyle/>
                    <a:p>
                      <a:pPr marL="0" lvl="0" indent="0" algn="ctr" rtl="0">
                        <a:spcBef>
                          <a:spcPts val="0"/>
                        </a:spcBef>
                        <a:spcAft>
                          <a:spcPts val="0"/>
                        </a:spcAft>
                        <a:buNone/>
                      </a:pPr>
                      <a:r>
                        <a:rPr lang="en-GB" sz="2200" b="0" dirty="0">
                          <a:latin typeface="Verdana" panose="020B0604030504040204" pitchFamily="34" charset="0"/>
                          <a:ea typeface="Verdana" panose="020B0604030504040204" pitchFamily="34" charset="0"/>
                          <a:cs typeface="Verdana" panose="020B0604030504040204" pitchFamily="34" charset="0"/>
                        </a:rPr>
                        <a:t>Homelessness</a:t>
                      </a:r>
                      <a:endParaRPr sz="2200" b="0" dirty="0">
                        <a:latin typeface="Verdana" panose="020B0604030504040204" pitchFamily="34" charset="0"/>
                        <a:ea typeface="Verdana" panose="020B0604030504040204" pitchFamily="34" charset="0"/>
                        <a:cs typeface="Verdana" panose="020B0604030504040204" pitchFamily="34" charset="0"/>
                      </a:endParaRPr>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tc>
                  <a:txBody>
                    <a:bodyPr/>
                    <a:lstStyle/>
                    <a:p>
                      <a:pPr marL="0" lvl="0" indent="0" algn="ctr" rtl="0">
                        <a:spcBef>
                          <a:spcPts val="0"/>
                        </a:spcBef>
                        <a:spcAft>
                          <a:spcPts val="0"/>
                        </a:spcAft>
                        <a:buNone/>
                      </a:pPr>
                      <a:r>
                        <a:rPr lang="en-GB" sz="2200" b="0" dirty="0">
                          <a:latin typeface="Verdana" panose="020B0604030504040204" pitchFamily="34" charset="0"/>
                          <a:ea typeface="Verdana" panose="020B0604030504040204" pitchFamily="34" charset="0"/>
                          <a:cs typeface="Verdana" panose="020B0604030504040204" pitchFamily="34" charset="0"/>
                        </a:rPr>
                        <a:t>Disability</a:t>
                      </a:r>
                      <a:endParaRPr sz="2200" b="0" dirty="0">
                        <a:latin typeface="Verdana" panose="020B0604030504040204" pitchFamily="34" charset="0"/>
                        <a:ea typeface="Verdana" panose="020B0604030504040204" pitchFamily="34" charset="0"/>
                        <a:cs typeface="Verdana" panose="020B0604030504040204" pitchFamily="34" charset="0"/>
                      </a:endParaRPr>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tc>
                  <a:txBody>
                    <a:bodyPr/>
                    <a:lstStyle/>
                    <a:p>
                      <a:pPr marL="0" lvl="0" indent="0" algn="ctr" rtl="0">
                        <a:spcBef>
                          <a:spcPts val="0"/>
                        </a:spcBef>
                        <a:spcAft>
                          <a:spcPts val="0"/>
                        </a:spcAft>
                        <a:buNone/>
                      </a:pPr>
                      <a:r>
                        <a:rPr lang="en-GB" sz="2200" b="0" dirty="0">
                          <a:latin typeface="Verdana" panose="020B0604030504040204" pitchFamily="34" charset="0"/>
                          <a:ea typeface="Verdana" panose="020B0604030504040204" pitchFamily="34" charset="0"/>
                          <a:cs typeface="Verdana" panose="020B0604030504040204" pitchFamily="34" charset="0"/>
                        </a:rPr>
                        <a:t>Bullying</a:t>
                      </a:r>
                      <a:endParaRPr sz="2200" b="0" dirty="0">
                        <a:latin typeface="Verdana" panose="020B0604030504040204" pitchFamily="34" charset="0"/>
                        <a:ea typeface="Verdana" panose="020B0604030504040204" pitchFamily="34" charset="0"/>
                        <a:cs typeface="Verdana" panose="020B0604030504040204" pitchFamily="34" charset="0"/>
                      </a:endParaRPr>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extLst>
                  <a:ext uri="{0D108BD9-81ED-4DB2-BD59-A6C34878D82A}">
                    <a16:rowId xmlns:a16="http://schemas.microsoft.com/office/drawing/2014/main" val="10002"/>
                  </a:ext>
                </a:extLst>
              </a:tr>
              <a:tr h="1007068">
                <a:tc>
                  <a:txBody>
                    <a:bodyPr/>
                    <a:lstStyle/>
                    <a:p>
                      <a:pPr marL="0" lvl="0" indent="0" algn="ctr" rtl="0">
                        <a:spcBef>
                          <a:spcPts val="0"/>
                        </a:spcBef>
                        <a:spcAft>
                          <a:spcPts val="0"/>
                        </a:spcAft>
                        <a:buNone/>
                      </a:pPr>
                      <a:r>
                        <a:rPr lang="en-GB" sz="2200" b="0" dirty="0">
                          <a:latin typeface="Verdana" panose="020B0604030504040204" pitchFamily="34" charset="0"/>
                          <a:ea typeface="Verdana" panose="020B0604030504040204" pitchFamily="34" charset="0"/>
                          <a:cs typeface="Verdana" panose="020B0604030504040204" pitchFamily="34" charset="0"/>
                        </a:rPr>
                        <a:t>Substance Misuse</a:t>
                      </a:r>
                      <a:endParaRPr sz="2200" b="0" dirty="0">
                        <a:latin typeface="Verdana" panose="020B0604030504040204" pitchFamily="34" charset="0"/>
                        <a:ea typeface="Verdana" panose="020B0604030504040204" pitchFamily="34" charset="0"/>
                        <a:cs typeface="Verdana" panose="020B0604030504040204" pitchFamily="34" charset="0"/>
                      </a:endParaRPr>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tc>
                  <a:txBody>
                    <a:bodyPr/>
                    <a:lstStyle/>
                    <a:p>
                      <a:pPr marL="0" lvl="0" indent="0" algn="ctr" rtl="0">
                        <a:spcBef>
                          <a:spcPts val="0"/>
                        </a:spcBef>
                        <a:spcAft>
                          <a:spcPts val="0"/>
                        </a:spcAft>
                        <a:buNone/>
                      </a:pPr>
                      <a:r>
                        <a:rPr lang="en-GB" sz="2200" b="0" dirty="0">
                          <a:latin typeface="Verdana" panose="020B0604030504040204" pitchFamily="34" charset="0"/>
                          <a:ea typeface="Verdana" panose="020B0604030504040204" pitchFamily="34" charset="0"/>
                          <a:cs typeface="Verdana" panose="020B0604030504040204" pitchFamily="34" charset="0"/>
                        </a:rPr>
                        <a:t>Food Poverty</a:t>
                      </a:r>
                      <a:endParaRPr sz="2200" b="0" dirty="0">
                        <a:latin typeface="Verdana" panose="020B0604030504040204" pitchFamily="34" charset="0"/>
                        <a:ea typeface="Verdana" panose="020B0604030504040204" pitchFamily="34" charset="0"/>
                        <a:cs typeface="Verdana" panose="020B0604030504040204" pitchFamily="34" charset="0"/>
                      </a:endParaRPr>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tc>
                  <a:txBody>
                    <a:bodyPr/>
                    <a:lstStyle/>
                    <a:p>
                      <a:pPr marL="0" lvl="0" indent="0" algn="ctr" rtl="0">
                        <a:spcBef>
                          <a:spcPts val="0"/>
                        </a:spcBef>
                        <a:spcAft>
                          <a:spcPts val="0"/>
                        </a:spcAft>
                        <a:buNone/>
                      </a:pPr>
                      <a:r>
                        <a:rPr lang="en-GB" sz="2200" b="0" dirty="0">
                          <a:latin typeface="Verdana" panose="020B0604030504040204" pitchFamily="34" charset="0"/>
                          <a:ea typeface="Verdana" panose="020B0604030504040204" pitchFamily="34" charset="0"/>
                          <a:cs typeface="Verdana" panose="020B0604030504040204" pitchFamily="34" charset="0"/>
                        </a:rPr>
                        <a:t>Gender Inequality</a:t>
                      </a:r>
                      <a:endParaRPr sz="2200" b="0" dirty="0">
                        <a:latin typeface="Verdana" panose="020B0604030504040204" pitchFamily="34" charset="0"/>
                        <a:ea typeface="Verdana" panose="020B0604030504040204" pitchFamily="34" charset="0"/>
                        <a:cs typeface="Verdana" panose="020B0604030504040204" pitchFamily="34" charset="0"/>
                      </a:endParaRPr>
                    </a:p>
                  </a:txBody>
                  <a:tcPr marL="121900" marR="121900" marT="121900" marB="121900">
                    <a:lnL w="76200" cap="flat" cmpd="sng" algn="ctr">
                      <a:solidFill>
                        <a:srgbClr val="00ABC9"/>
                      </a:solidFill>
                      <a:prstDash val="solid"/>
                      <a:round/>
                      <a:headEnd type="none" w="med" len="med"/>
                      <a:tailEnd type="none" w="med" len="med"/>
                    </a:lnL>
                    <a:lnR w="76200" cap="flat" cmpd="sng" algn="ctr">
                      <a:solidFill>
                        <a:srgbClr val="00ABC9"/>
                      </a:solidFill>
                      <a:prstDash val="solid"/>
                      <a:round/>
                      <a:headEnd type="none" w="med" len="med"/>
                      <a:tailEnd type="none" w="med" len="med"/>
                    </a:lnR>
                    <a:lnT w="76200" cap="flat" cmpd="sng" algn="ctr">
                      <a:solidFill>
                        <a:srgbClr val="00ABC9"/>
                      </a:solidFill>
                      <a:prstDash val="solid"/>
                      <a:round/>
                      <a:headEnd type="none" w="med" len="med"/>
                      <a:tailEnd type="none" w="med" len="med"/>
                    </a:lnT>
                    <a:lnB w="76200" cap="flat" cmpd="sng" algn="ctr">
                      <a:solidFill>
                        <a:srgbClr val="00ABC9"/>
                      </a:solidFill>
                      <a:prstDash val="solid"/>
                      <a:round/>
                      <a:headEnd type="none" w="med" len="med"/>
                      <a:tailEnd type="none" w="med" len="med"/>
                    </a:lnB>
                    <a:solidFill>
                      <a:schemeClr val="lt2"/>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10" name="Flowchart: Off-page Connector 9">
            <a:extLst>
              <a:ext uri="{FF2B5EF4-FFF2-40B4-BE49-F238E27FC236}">
                <a16:creationId xmlns:a16="http://schemas.microsoft.com/office/drawing/2014/main" id="{4567BDFA-345B-48DF-A2F1-16E53ADAE7FE}"/>
              </a:ext>
            </a:extLst>
          </p:cNvPr>
          <p:cNvSpPr/>
          <p:nvPr/>
        </p:nvSpPr>
        <p:spPr>
          <a:xfrm rot="16200000">
            <a:off x="367333" y="1312113"/>
            <a:ext cx="3499104" cy="4233770"/>
          </a:xfrm>
          <a:prstGeom prst="flowChartOffpageConnector">
            <a:avLst/>
          </a:prstGeom>
          <a:solidFill>
            <a:srgbClr val="00AB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Google Shape;79;p17"/>
          <p:cNvSpPr txBox="1">
            <a:spLocks noGrp="1"/>
          </p:cNvSpPr>
          <p:nvPr>
            <p:ph type="title"/>
          </p:nvPr>
        </p:nvSpPr>
        <p:spPr>
          <a:xfrm>
            <a:off x="439771" y="2849198"/>
            <a:ext cx="2781100" cy="1159600"/>
          </a:xfrm>
          <a:prstGeom prst="rect">
            <a:avLst/>
          </a:prstGeom>
        </p:spPr>
        <p:txBody>
          <a:bodyPr spcFirstLastPara="1" vert="horz" wrap="square" lIns="121900" tIns="121900" rIns="121900" bIns="121900" rtlCol="0" anchor="t" anchorCtr="0">
            <a:normAutofit fontScale="90000"/>
          </a:bodyPr>
          <a:lstStyle/>
          <a:p>
            <a:pPr algn="ctr"/>
            <a:r>
              <a:rPr lang="en-GB" sz="3600" b="1" dirty="0">
                <a:solidFill>
                  <a:schemeClr val="bg1"/>
                </a:solidFill>
                <a:latin typeface="Arial" panose="020B0604020202020204" pitchFamily="34" charset="0"/>
                <a:cs typeface="Arial" panose="020B0604020202020204" pitchFamily="34" charset="0"/>
              </a:rPr>
              <a:t>Class </a:t>
            </a:r>
            <a:br>
              <a:rPr lang="en-GB" sz="3600" b="1" dirty="0">
                <a:solidFill>
                  <a:schemeClr val="bg1"/>
                </a:solidFill>
                <a:latin typeface="Arial" panose="020B0604020202020204" pitchFamily="34" charset="0"/>
                <a:cs typeface="Arial" panose="020B0604020202020204" pitchFamily="34" charset="0"/>
              </a:rPr>
            </a:br>
            <a:r>
              <a:rPr lang="en-GB" sz="3600" b="1" dirty="0">
                <a:solidFill>
                  <a:schemeClr val="bg1"/>
                </a:solidFill>
                <a:latin typeface="Arial" panose="020B0604020202020204" pitchFamily="34" charset="0"/>
                <a:cs typeface="Arial" panose="020B0604020202020204" pitchFamily="34" charset="0"/>
              </a:rPr>
              <a:t>Discussion</a:t>
            </a:r>
          </a:p>
        </p:txBody>
      </p:sp>
      <p:sp>
        <p:nvSpPr>
          <p:cNvPr id="7" name="TextBox 6">
            <a:extLst>
              <a:ext uri="{FF2B5EF4-FFF2-40B4-BE49-F238E27FC236}">
                <a16:creationId xmlns:a16="http://schemas.microsoft.com/office/drawing/2014/main" id="{239E7D9F-A110-4002-9520-5FF3AFFC411E}"/>
              </a:ext>
            </a:extLst>
          </p:cNvPr>
          <p:cNvSpPr txBox="1"/>
          <p:nvPr/>
        </p:nvSpPr>
        <p:spPr>
          <a:xfrm>
            <a:off x="4065927" y="2904581"/>
            <a:ext cx="5767940" cy="1569660"/>
          </a:xfrm>
          <a:prstGeom prst="rect">
            <a:avLst/>
          </a:prstGeom>
          <a:noFill/>
        </p:spPr>
        <p:txBody>
          <a:bodyPr wrap="square" rtlCol="0">
            <a:spAutoFit/>
          </a:bodyPr>
          <a:lstStyle/>
          <a:p>
            <a:pPr algn="ctr"/>
            <a:r>
              <a:rPr lang="en-GB" sz="3200" b="1" dirty="0">
                <a:latin typeface="Arial" panose="020B0604020202020204" pitchFamily="34" charset="0"/>
                <a:cs typeface="Arial" panose="020B0604020202020204" pitchFamily="34" charset="0"/>
              </a:rPr>
              <a:t>What social issue did you put as the most important?</a:t>
            </a:r>
          </a:p>
          <a:p>
            <a:pPr algn="ctr"/>
            <a:endParaRPr lang="en-GB" sz="3200" b="1" dirty="0">
              <a:latin typeface="Arial" panose="020B0604020202020204" pitchFamily="34" charset="0"/>
              <a:cs typeface="Arial" panose="020B0604020202020204" pitchFamily="34" charset="0"/>
            </a:endParaRPr>
          </a:p>
        </p:txBody>
      </p:sp>
      <p:grpSp>
        <p:nvGrpSpPr>
          <p:cNvPr id="64" name="Group 63">
            <a:extLst>
              <a:ext uri="{FF2B5EF4-FFF2-40B4-BE49-F238E27FC236}">
                <a16:creationId xmlns:a16="http://schemas.microsoft.com/office/drawing/2014/main" id="{84E80071-045C-4B95-B33F-A2CE9A7BA2BC}"/>
              </a:ext>
            </a:extLst>
          </p:cNvPr>
          <p:cNvGrpSpPr/>
          <p:nvPr/>
        </p:nvGrpSpPr>
        <p:grpSpPr>
          <a:xfrm>
            <a:off x="8969523" y="-419970"/>
            <a:ext cx="3547233" cy="2940128"/>
            <a:chOff x="7858907" y="2035170"/>
            <a:chExt cx="3197286" cy="2709699"/>
          </a:xfrm>
          <a:solidFill>
            <a:srgbClr val="00ABC9"/>
          </a:solidFill>
        </p:grpSpPr>
        <p:pic>
          <p:nvPicPr>
            <p:cNvPr id="3" name="Graphic 2" descr="Neighborhood with solid fill">
              <a:extLst>
                <a:ext uri="{FF2B5EF4-FFF2-40B4-BE49-F238E27FC236}">
                  <a16:creationId xmlns:a16="http://schemas.microsoft.com/office/drawing/2014/main" id="{94F76C0C-2041-43B8-8938-5EBE736C643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424450" y="2113126"/>
              <a:ext cx="2631743" cy="2631743"/>
            </a:xfrm>
            <a:prstGeom prst="rect">
              <a:avLst/>
            </a:prstGeom>
          </p:spPr>
        </p:pic>
        <p:pic>
          <p:nvPicPr>
            <p:cNvPr id="12" name="Graphic 11" descr="Baby with solid fill">
              <a:extLst>
                <a:ext uri="{FF2B5EF4-FFF2-40B4-BE49-F238E27FC236}">
                  <a16:creationId xmlns:a16="http://schemas.microsoft.com/office/drawing/2014/main" id="{09465733-2678-4440-892C-6F6C361F770E}"/>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637980" y="3713350"/>
              <a:ext cx="350040" cy="350040"/>
            </a:xfrm>
            <a:prstGeom prst="rect">
              <a:avLst/>
            </a:prstGeom>
          </p:spPr>
        </p:pic>
        <p:pic>
          <p:nvPicPr>
            <p:cNvPr id="17" name="Graphic 16" descr="Mom with stroller with solid fill">
              <a:extLst>
                <a:ext uri="{FF2B5EF4-FFF2-40B4-BE49-F238E27FC236}">
                  <a16:creationId xmlns:a16="http://schemas.microsoft.com/office/drawing/2014/main" id="{FF02845F-CFD6-4D1D-852F-5497FC54FF01}"/>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979358" y="3873227"/>
              <a:ext cx="663611" cy="663611"/>
            </a:xfrm>
            <a:prstGeom prst="rect">
              <a:avLst/>
            </a:prstGeom>
          </p:spPr>
        </p:pic>
        <p:pic>
          <p:nvPicPr>
            <p:cNvPr id="27" name="Graphic 26" descr="Family with two children with solid fill">
              <a:extLst>
                <a:ext uri="{FF2B5EF4-FFF2-40B4-BE49-F238E27FC236}">
                  <a16:creationId xmlns:a16="http://schemas.microsoft.com/office/drawing/2014/main" id="{D474F914-BD60-43C6-B718-E9A5D5A72C8E}"/>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979358" y="2035170"/>
              <a:ext cx="914400" cy="914400"/>
            </a:xfrm>
            <a:prstGeom prst="rect">
              <a:avLst/>
            </a:prstGeom>
          </p:spPr>
        </p:pic>
        <p:pic>
          <p:nvPicPr>
            <p:cNvPr id="31" name="Graphic 30" descr="Two Men with solid fill">
              <a:extLst>
                <a:ext uri="{FF2B5EF4-FFF2-40B4-BE49-F238E27FC236}">
                  <a16:creationId xmlns:a16="http://schemas.microsoft.com/office/drawing/2014/main" id="{06E9E52E-8282-43DF-A413-EA1497F3FC5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858907" y="3155399"/>
              <a:ext cx="530612" cy="530612"/>
            </a:xfrm>
            <a:prstGeom prst="rect">
              <a:avLst/>
            </a:prstGeom>
          </p:spPr>
        </p:pic>
      </p:grpSp>
      <p:grpSp>
        <p:nvGrpSpPr>
          <p:cNvPr id="39" name="Group 38">
            <a:extLst>
              <a:ext uri="{FF2B5EF4-FFF2-40B4-BE49-F238E27FC236}">
                <a16:creationId xmlns:a16="http://schemas.microsoft.com/office/drawing/2014/main" id="{023DFE93-F7FD-48E5-8A24-D205E8943381}"/>
              </a:ext>
            </a:extLst>
          </p:cNvPr>
          <p:cNvGrpSpPr/>
          <p:nvPr/>
        </p:nvGrpSpPr>
        <p:grpSpPr>
          <a:xfrm>
            <a:off x="8969523" y="3619969"/>
            <a:ext cx="3598861" cy="3700420"/>
            <a:chOff x="7940704" y="1582514"/>
            <a:chExt cx="3115489" cy="3162355"/>
          </a:xfrm>
          <a:solidFill>
            <a:srgbClr val="00ABC9"/>
          </a:solidFill>
        </p:grpSpPr>
        <p:pic>
          <p:nvPicPr>
            <p:cNvPr id="40" name="Graphic 39" descr="Neighborhood with solid fill">
              <a:extLst>
                <a:ext uri="{FF2B5EF4-FFF2-40B4-BE49-F238E27FC236}">
                  <a16:creationId xmlns:a16="http://schemas.microsoft.com/office/drawing/2014/main" id="{4791C84C-D147-4F34-B33D-99804D524A2B}"/>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424450" y="2113126"/>
              <a:ext cx="2631743" cy="2631743"/>
            </a:xfrm>
            <a:prstGeom prst="rect">
              <a:avLst/>
            </a:prstGeom>
          </p:spPr>
        </p:pic>
        <p:pic>
          <p:nvPicPr>
            <p:cNvPr id="41" name="Graphic 40" descr="Woman with kid with solid fill">
              <a:extLst>
                <a:ext uri="{FF2B5EF4-FFF2-40B4-BE49-F238E27FC236}">
                  <a16:creationId xmlns:a16="http://schemas.microsoft.com/office/drawing/2014/main" id="{69657DB4-5EE6-4F05-9879-2455BFE42ECA}"/>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0294458" y="1591701"/>
              <a:ext cx="629280" cy="629280"/>
            </a:xfrm>
            <a:prstGeom prst="rect">
              <a:avLst/>
            </a:prstGeom>
          </p:spPr>
        </p:pic>
        <p:pic>
          <p:nvPicPr>
            <p:cNvPr id="44" name="Graphic 43" descr="Person in wheelchair with solid fill">
              <a:extLst>
                <a:ext uri="{FF2B5EF4-FFF2-40B4-BE49-F238E27FC236}">
                  <a16:creationId xmlns:a16="http://schemas.microsoft.com/office/drawing/2014/main" id="{788CABB8-8BD0-4A68-AA5A-41BEC99A624B}"/>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940704" y="2892737"/>
              <a:ext cx="506289" cy="506289"/>
            </a:xfrm>
            <a:prstGeom prst="rect">
              <a:avLst/>
            </a:prstGeom>
          </p:spPr>
        </p:pic>
        <p:pic>
          <p:nvPicPr>
            <p:cNvPr id="45" name="Graphic 44" descr="Man with cane with solid fill">
              <a:extLst>
                <a:ext uri="{FF2B5EF4-FFF2-40B4-BE49-F238E27FC236}">
                  <a16:creationId xmlns:a16="http://schemas.microsoft.com/office/drawing/2014/main" id="{38F46B4F-D5D9-464B-8846-07C6FB000CDE}"/>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8394736" y="2109037"/>
              <a:ext cx="570240" cy="570240"/>
            </a:xfrm>
            <a:prstGeom prst="rect">
              <a:avLst/>
            </a:prstGeom>
          </p:spPr>
        </p:pic>
        <p:pic>
          <p:nvPicPr>
            <p:cNvPr id="46" name="Graphic 45" descr="Man with baby with solid fill">
              <a:extLst>
                <a:ext uri="{FF2B5EF4-FFF2-40B4-BE49-F238E27FC236}">
                  <a16:creationId xmlns:a16="http://schemas.microsoft.com/office/drawing/2014/main" id="{0BA9C451-64AD-4382-B414-BFC34E9D3606}"/>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9046865" y="1851567"/>
              <a:ext cx="575098" cy="575098"/>
            </a:xfrm>
            <a:prstGeom prst="rect">
              <a:avLst/>
            </a:prstGeom>
          </p:spPr>
        </p:pic>
        <p:pic>
          <p:nvPicPr>
            <p:cNvPr id="48" name="Graphic 47" descr="Man with solid fill">
              <a:extLst>
                <a:ext uri="{FF2B5EF4-FFF2-40B4-BE49-F238E27FC236}">
                  <a16:creationId xmlns:a16="http://schemas.microsoft.com/office/drawing/2014/main" id="{2D906460-DE0F-4F55-A1B8-F3F772E2C5F7}"/>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9713766" y="1582514"/>
              <a:ext cx="530612" cy="530612"/>
            </a:xfrm>
            <a:prstGeom prst="rect">
              <a:avLst/>
            </a:prstGeom>
          </p:spPr>
        </p:pic>
      </p:grpSp>
      <p:pic>
        <p:nvPicPr>
          <p:cNvPr id="51" name="Graphic 50" descr="Family with two children with solid fill">
            <a:extLst>
              <a:ext uri="{FF2B5EF4-FFF2-40B4-BE49-F238E27FC236}">
                <a16:creationId xmlns:a16="http://schemas.microsoft.com/office/drawing/2014/main" id="{08EF1961-3192-410F-BFC2-A99D832C0A10}"/>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969524" y="5926803"/>
            <a:ext cx="1014482" cy="992159"/>
          </a:xfrm>
          <a:prstGeom prst="rect">
            <a:avLst/>
          </a:prstGeom>
        </p:spPr>
      </p:pic>
    </p:spTree>
    <p:extLst>
      <p:ext uri="{BB962C8B-B14F-4D97-AF65-F5344CB8AC3E}">
        <p14:creationId xmlns:p14="http://schemas.microsoft.com/office/powerpoint/2010/main" val="24288503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CEFCD9-F62C-EC43-AEED-B5803F813370}"/>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2800" kern="1200" dirty="0">
                <a:solidFill>
                  <a:srgbClr val="FFFFFF"/>
                </a:solidFill>
                <a:latin typeface="Verdana" panose="020B0604030504040204" pitchFamily="34" charset="0"/>
                <a:ea typeface="Verdana" panose="020B0604030504040204" pitchFamily="34" charset="0"/>
                <a:cs typeface="Verdana" panose="020B0604030504040204" pitchFamily="34" charset="0"/>
              </a:rPr>
              <a:t>Task 2 – In groups, decide which social issue you want to focus on.</a:t>
            </a:r>
          </a:p>
        </p:txBody>
      </p:sp>
      <p:pic>
        <p:nvPicPr>
          <p:cNvPr id="5" name="Content Placeholder 4" descr="Table&#10;&#10;Description automatically generated">
            <a:extLst>
              <a:ext uri="{FF2B5EF4-FFF2-40B4-BE49-F238E27FC236}">
                <a16:creationId xmlns:a16="http://schemas.microsoft.com/office/drawing/2014/main" id="{1E4E1A2E-4675-A34B-8272-D74396F28D3E}"/>
              </a:ext>
            </a:extLst>
          </p:cNvPr>
          <p:cNvPicPr>
            <a:picLocks noGrp="1" noChangeAspect="1"/>
          </p:cNvPicPr>
          <p:nvPr>
            <p:ph idx="1"/>
          </p:nvPr>
        </p:nvPicPr>
        <p:blipFill>
          <a:blip r:embed="rId2"/>
          <a:stretch>
            <a:fillRect/>
          </a:stretch>
        </p:blipFill>
        <p:spPr>
          <a:xfrm>
            <a:off x="4777316" y="749460"/>
            <a:ext cx="6780700" cy="5356751"/>
          </a:xfrm>
          <a:prstGeom prst="rect">
            <a:avLst/>
          </a:prstGeom>
        </p:spPr>
      </p:pic>
      <p:sp>
        <p:nvSpPr>
          <p:cNvPr id="3" name="TextBox 2">
            <a:extLst>
              <a:ext uri="{FF2B5EF4-FFF2-40B4-BE49-F238E27FC236}">
                <a16:creationId xmlns:a16="http://schemas.microsoft.com/office/drawing/2014/main" id="{3DA6B88D-4542-9D87-AAF9-FB18250F9F0B}"/>
              </a:ext>
            </a:extLst>
          </p:cNvPr>
          <p:cNvSpPr txBox="1"/>
          <p:nvPr/>
        </p:nvSpPr>
        <p:spPr>
          <a:xfrm>
            <a:off x="1285269" y="5139715"/>
            <a:ext cx="2115761" cy="954107"/>
          </a:xfrm>
          <a:prstGeom prst="rect">
            <a:avLst/>
          </a:prstGeom>
          <a:solidFill>
            <a:srgbClr val="FFFF00"/>
          </a:solidFill>
          <a:ln w="28575">
            <a:solidFill>
              <a:schemeClr val="tx1"/>
            </a:solidFill>
          </a:ln>
        </p:spPr>
        <p:txBody>
          <a:bodyPr wrap="square" rtlCol="0">
            <a:spAutoFit/>
          </a:bodyPr>
          <a:lstStyle/>
          <a:p>
            <a:pPr algn="ctr"/>
            <a:r>
              <a:rPr lang="en-GB" sz="2800" dirty="0">
                <a:latin typeface="Verdana" panose="020B0604030504040204" pitchFamily="34" charset="0"/>
                <a:ea typeface="Verdana" panose="020B0604030504040204" pitchFamily="34" charset="0"/>
                <a:cs typeface="Verdana" panose="020B0604030504040204" pitchFamily="34" charset="0"/>
              </a:rPr>
              <a:t>Booklet page 4</a:t>
            </a:r>
          </a:p>
        </p:txBody>
      </p:sp>
      <p:sp>
        <p:nvSpPr>
          <p:cNvPr id="4" name="TextBox 3">
            <a:extLst>
              <a:ext uri="{FF2B5EF4-FFF2-40B4-BE49-F238E27FC236}">
                <a16:creationId xmlns:a16="http://schemas.microsoft.com/office/drawing/2014/main" id="{1D3CAA43-162A-AFC7-1BF7-E399410FCE85}"/>
              </a:ext>
            </a:extLst>
          </p:cNvPr>
          <p:cNvSpPr txBox="1"/>
          <p:nvPr/>
        </p:nvSpPr>
        <p:spPr>
          <a:xfrm>
            <a:off x="4777316" y="749460"/>
            <a:ext cx="558772" cy="490617"/>
          </a:xfrm>
          <a:prstGeom prst="rect">
            <a:avLst/>
          </a:prstGeom>
          <a:solidFill>
            <a:schemeClr val="bg1"/>
          </a:solidFill>
          <a:ln>
            <a:noFill/>
          </a:ln>
        </p:spPr>
        <p:txBody>
          <a:bodyPr wrap="square" rtlCol="0">
            <a:spAutoFit/>
          </a:bodyPr>
          <a:lstStyle/>
          <a:p>
            <a:endParaRPr lang="en-GB" dirty="0"/>
          </a:p>
        </p:txBody>
      </p:sp>
    </p:spTree>
    <p:extLst>
      <p:ext uri="{BB962C8B-B14F-4D97-AF65-F5344CB8AC3E}">
        <p14:creationId xmlns:p14="http://schemas.microsoft.com/office/powerpoint/2010/main" val="2280402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B37BC-047E-5B4A-8A93-92E78A32FF7A}"/>
              </a:ext>
            </a:extLst>
          </p:cNvPr>
          <p:cNvSpPr>
            <a:spLocks noGrp="1"/>
          </p:cNvSpPr>
          <p:nvPr>
            <p:ph type="title"/>
          </p:nvPr>
        </p:nvSpPr>
        <p:spPr>
          <a:xfrm>
            <a:off x="838201" y="365125"/>
            <a:ext cx="5251316" cy="1807305"/>
          </a:xfrm>
          <a:ln w="19050">
            <a:solidFill>
              <a:schemeClr val="tx1"/>
            </a:solidFill>
          </a:ln>
        </p:spPr>
        <p:txBody>
          <a:bodyPr>
            <a:normAutofit/>
          </a:bodyPr>
          <a:lstStyle/>
          <a:p>
            <a:pPr algn="ctr"/>
            <a:r>
              <a:rPr lang="en-GB" sz="4100" dirty="0">
                <a:latin typeface="Verdana" panose="020B0604030504040204" pitchFamily="34" charset="0"/>
                <a:ea typeface="Verdana" panose="020B0604030504040204" pitchFamily="34" charset="0"/>
                <a:cs typeface="Verdana" panose="020B0604030504040204" pitchFamily="34" charset="0"/>
              </a:rPr>
              <a:t>What is the Youth Philanthropic Initiative?</a:t>
            </a:r>
          </a:p>
        </p:txBody>
      </p:sp>
      <p:sp>
        <p:nvSpPr>
          <p:cNvPr id="3" name="Content Placeholder 2">
            <a:extLst>
              <a:ext uri="{FF2B5EF4-FFF2-40B4-BE49-F238E27FC236}">
                <a16:creationId xmlns:a16="http://schemas.microsoft.com/office/drawing/2014/main" id="{CB1D0411-281A-E943-9B99-25FA11D6F83B}"/>
              </a:ext>
            </a:extLst>
          </p:cNvPr>
          <p:cNvSpPr>
            <a:spLocks noGrp="1"/>
          </p:cNvSpPr>
          <p:nvPr>
            <p:ph idx="1"/>
          </p:nvPr>
        </p:nvSpPr>
        <p:spPr>
          <a:xfrm>
            <a:off x="838200" y="2321421"/>
            <a:ext cx="5124586" cy="4281259"/>
          </a:xfrm>
        </p:spPr>
        <p:txBody>
          <a:bodyPr>
            <a:normAutofit lnSpcReduction="10000"/>
          </a:bodyPr>
          <a:lstStyle/>
          <a:p>
            <a:r>
              <a:rPr lang="en-GB" sz="2400" dirty="0">
                <a:latin typeface="Verdana" panose="020B0604030504040204" pitchFamily="34" charset="0"/>
                <a:ea typeface="Verdana" panose="020B0604030504040204" pitchFamily="34" charset="0"/>
                <a:cs typeface="Verdana" panose="020B0604030504040204" pitchFamily="34" charset="0"/>
              </a:rPr>
              <a:t>The programme raises awareness of social issues in the local area and supports local charities. </a:t>
            </a:r>
          </a:p>
          <a:p>
            <a:pPr marL="0" indent="0">
              <a:buNone/>
            </a:pPr>
            <a:endParaRPr lang="en-GB" sz="2400" dirty="0">
              <a:latin typeface="Verdana" panose="020B0604030504040204" pitchFamily="34" charset="0"/>
              <a:ea typeface="Verdana" panose="020B0604030504040204" pitchFamily="34" charset="0"/>
              <a:cs typeface="Verdana" panose="020B0604030504040204" pitchFamily="34" charset="0"/>
            </a:endParaRPr>
          </a:p>
          <a:p>
            <a:r>
              <a:rPr lang="en-GB" sz="2400" dirty="0">
                <a:latin typeface="Verdana" panose="020B0604030504040204" pitchFamily="34" charset="0"/>
                <a:ea typeface="Verdana" panose="020B0604030504040204" pitchFamily="34" charset="0"/>
                <a:cs typeface="Verdana" panose="020B0604030504040204" pitchFamily="34" charset="0"/>
              </a:rPr>
              <a:t>Since it was introduced to Scotland in 2008 by The Wood Foundation (TWF), it has involved more than 430,000 people who have taken responsibility for £9.3m of charitable giving. </a:t>
            </a:r>
          </a:p>
          <a:p>
            <a:endParaRPr lang="en-GB" sz="2400" dirty="0">
              <a:latin typeface="Verdana" panose="020B0604030504040204" pitchFamily="34" charset="0"/>
              <a:ea typeface="Verdana" panose="020B0604030504040204" pitchFamily="34" charset="0"/>
              <a:cs typeface="Verdana" panose="020B0604030504040204" pitchFamily="34" charset="0"/>
            </a:endParaRPr>
          </a:p>
          <a:p>
            <a:endParaRPr lang="en-GB" sz="2400" dirty="0">
              <a:latin typeface="Verdana" panose="020B0604030504040204" pitchFamily="34" charset="0"/>
              <a:ea typeface="Verdana" panose="020B0604030504040204" pitchFamily="34" charset="0"/>
              <a:cs typeface="Verdana" panose="020B0604030504040204" pitchFamily="34" charset="0"/>
            </a:endParaRPr>
          </a:p>
        </p:txBody>
      </p:sp>
      <p:pic>
        <p:nvPicPr>
          <p:cNvPr id="2050" name="Picture 2" descr="YPI Archives - The Wood Foundation">
            <a:extLst>
              <a:ext uri="{FF2B5EF4-FFF2-40B4-BE49-F238E27FC236}">
                <a16:creationId xmlns:a16="http://schemas.microsoft.com/office/drawing/2014/main" id="{8137A15C-0B2E-BB40-BDA6-44D75568A62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624" r="26557"/>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43274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77FAC2-087A-7F43-9BD8-5E9055773F59}"/>
              </a:ext>
            </a:extLst>
          </p:cNvPr>
          <p:cNvSpPr>
            <a:spLocks noGrp="1"/>
          </p:cNvSpPr>
          <p:nvPr>
            <p:ph type="title"/>
          </p:nvPr>
        </p:nvSpPr>
        <p:spPr>
          <a:xfrm>
            <a:off x="1028700" y="1967266"/>
            <a:ext cx="2628900" cy="2547257"/>
          </a:xfrm>
          <a:noFill/>
        </p:spPr>
        <p:txBody>
          <a:bodyPr vert="horz" lIns="91440" tIns="45720" rIns="91440" bIns="45720" rtlCol="0" anchor="ctr">
            <a:normAutofit fontScale="90000"/>
          </a:bodyPr>
          <a:lstStyle/>
          <a:p>
            <a:pPr algn="ctr"/>
            <a:r>
              <a:rPr lang="en-US" sz="2800" kern="1200" dirty="0">
                <a:solidFill>
                  <a:srgbClr val="FFFFFF"/>
                </a:solidFill>
                <a:latin typeface="Verdana" panose="020B0604030504040204" pitchFamily="34" charset="0"/>
                <a:ea typeface="Verdana" panose="020B0604030504040204" pitchFamily="34" charset="0"/>
                <a:cs typeface="Verdana" panose="020B0604030504040204" pitchFamily="34" charset="0"/>
              </a:rPr>
              <a:t>Task 3 – Now you should begin to research your social issue as a group</a:t>
            </a:r>
          </a:p>
        </p:txBody>
      </p:sp>
      <p:pic>
        <p:nvPicPr>
          <p:cNvPr id="5" name="Content Placeholder 4" descr="Graphical user interface, text, application, email&#10;&#10;Description automatically generated">
            <a:extLst>
              <a:ext uri="{FF2B5EF4-FFF2-40B4-BE49-F238E27FC236}">
                <a16:creationId xmlns:a16="http://schemas.microsoft.com/office/drawing/2014/main" id="{0E81C85B-4AD0-324E-A759-C576A61B0955}"/>
              </a:ext>
            </a:extLst>
          </p:cNvPr>
          <p:cNvPicPr>
            <a:picLocks noGrp="1" noChangeAspect="1"/>
          </p:cNvPicPr>
          <p:nvPr>
            <p:ph idx="1"/>
          </p:nvPr>
        </p:nvPicPr>
        <p:blipFill>
          <a:blip r:embed="rId2"/>
          <a:stretch>
            <a:fillRect/>
          </a:stretch>
        </p:blipFill>
        <p:spPr>
          <a:xfrm>
            <a:off x="4308150" y="60385"/>
            <a:ext cx="7746569" cy="6797615"/>
          </a:xfrm>
          <a:prstGeom prst="rect">
            <a:avLst/>
          </a:prstGeom>
        </p:spPr>
      </p:pic>
      <p:sp>
        <p:nvSpPr>
          <p:cNvPr id="3" name="TextBox 2">
            <a:extLst>
              <a:ext uri="{FF2B5EF4-FFF2-40B4-BE49-F238E27FC236}">
                <a16:creationId xmlns:a16="http://schemas.microsoft.com/office/drawing/2014/main" id="{B6F8C333-5079-494C-C795-FFC5F921C799}"/>
              </a:ext>
            </a:extLst>
          </p:cNvPr>
          <p:cNvSpPr txBox="1"/>
          <p:nvPr/>
        </p:nvSpPr>
        <p:spPr>
          <a:xfrm>
            <a:off x="1285269" y="5152071"/>
            <a:ext cx="2115761" cy="954107"/>
          </a:xfrm>
          <a:prstGeom prst="rect">
            <a:avLst/>
          </a:prstGeom>
          <a:solidFill>
            <a:srgbClr val="FFFF00"/>
          </a:solidFill>
          <a:ln w="28575">
            <a:solidFill>
              <a:schemeClr val="tx1"/>
            </a:solidFill>
          </a:ln>
        </p:spPr>
        <p:txBody>
          <a:bodyPr wrap="square" rtlCol="0">
            <a:spAutoFit/>
          </a:bodyPr>
          <a:lstStyle/>
          <a:p>
            <a:pPr algn="ctr"/>
            <a:r>
              <a:rPr lang="en-GB" sz="2800" dirty="0">
                <a:latin typeface="Verdana" panose="020B0604030504040204" pitchFamily="34" charset="0"/>
                <a:ea typeface="Verdana" panose="020B0604030504040204" pitchFamily="34" charset="0"/>
                <a:cs typeface="Verdana" panose="020B0604030504040204" pitchFamily="34" charset="0"/>
              </a:rPr>
              <a:t>Booklet pages 5-6</a:t>
            </a:r>
          </a:p>
        </p:txBody>
      </p:sp>
      <p:sp>
        <p:nvSpPr>
          <p:cNvPr id="4" name="TextBox 3">
            <a:extLst>
              <a:ext uri="{FF2B5EF4-FFF2-40B4-BE49-F238E27FC236}">
                <a16:creationId xmlns:a16="http://schemas.microsoft.com/office/drawing/2014/main" id="{DB18B9B3-AED1-4A23-8FCE-F1C6D64FC1F3}"/>
              </a:ext>
            </a:extLst>
          </p:cNvPr>
          <p:cNvSpPr txBox="1"/>
          <p:nvPr/>
        </p:nvSpPr>
        <p:spPr>
          <a:xfrm>
            <a:off x="4777316" y="749460"/>
            <a:ext cx="558772" cy="490617"/>
          </a:xfrm>
          <a:prstGeom prst="rect">
            <a:avLst/>
          </a:prstGeom>
          <a:solidFill>
            <a:schemeClr val="bg1"/>
          </a:solidFill>
          <a:ln>
            <a:noFill/>
          </a:ln>
        </p:spPr>
        <p:txBody>
          <a:bodyPr wrap="square" rtlCol="0">
            <a:spAutoFit/>
          </a:bodyPr>
          <a:lstStyle/>
          <a:p>
            <a:endParaRPr lang="en-GB" dirty="0"/>
          </a:p>
        </p:txBody>
      </p:sp>
      <p:sp>
        <p:nvSpPr>
          <p:cNvPr id="6" name="TextBox 5">
            <a:extLst>
              <a:ext uri="{FF2B5EF4-FFF2-40B4-BE49-F238E27FC236}">
                <a16:creationId xmlns:a16="http://schemas.microsoft.com/office/drawing/2014/main" id="{058DF4F0-2E0C-61E9-B5A3-C04816E7D769}"/>
              </a:ext>
            </a:extLst>
          </p:cNvPr>
          <p:cNvSpPr txBox="1"/>
          <p:nvPr/>
        </p:nvSpPr>
        <p:spPr>
          <a:xfrm>
            <a:off x="4497930" y="579307"/>
            <a:ext cx="558772" cy="490617"/>
          </a:xfrm>
          <a:prstGeom prst="rect">
            <a:avLst/>
          </a:prstGeom>
          <a:solidFill>
            <a:schemeClr val="bg1"/>
          </a:solidFill>
          <a:ln>
            <a:noFill/>
          </a:ln>
        </p:spPr>
        <p:txBody>
          <a:bodyPr wrap="square" rtlCol="0">
            <a:spAutoFit/>
          </a:bodyPr>
          <a:lstStyle/>
          <a:p>
            <a:endParaRPr lang="en-GB" dirty="0"/>
          </a:p>
        </p:txBody>
      </p:sp>
    </p:spTree>
    <p:extLst>
      <p:ext uri="{BB962C8B-B14F-4D97-AF65-F5344CB8AC3E}">
        <p14:creationId xmlns:p14="http://schemas.microsoft.com/office/powerpoint/2010/main" val="9379349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2" name="Rectangle 1">
            <a:extLst>
              <a:ext uri="{FF2B5EF4-FFF2-40B4-BE49-F238E27FC236}">
                <a16:creationId xmlns:a16="http://schemas.microsoft.com/office/drawing/2014/main" id="{2EB3B359-BC87-482E-95B8-03B071227D5F}"/>
              </a:ext>
            </a:extLst>
          </p:cNvPr>
          <p:cNvSpPr/>
          <p:nvPr/>
        </p:nvSpPr>
        <p:spPr>
          <a:xfrm>
            <a:off x="-3" y="2989150"/>
            <a:ext cx="12192002" cy="4029095"/>
          </a:xfrm>
          <a:prstGeom prst="rect">
            <a:avLst/>
          </a:prstGeom>
          <a:solidFill>
            <a:srgbClr val="BAD7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group of people in a crowd&#10;&#10;Description automatically generated with low confidence">
            <a:extLst>
              <a:ext uri="{FF2B5EF4-FFF2-40B4-BE49-F238E27FC236}">
                <a16:creationId xmlns:a16="http://schemas.microsoft.com/office/drawing/2014/main" id="{4574BB28-BA58-49E5-B35E-0B23FC7A872C}"/>
              </a:ext>
            </a:extLst>
          </p:cNvPr>
          <p:cNvPicPr>
            <a:picLocks noChangeAspect="1"/>
          </p:cNvPicPr>
          <p:nvPr/>
        </p:nvPicPr>
        <p:blipFill rotWithShape="1">
          <a:blip r:embed="rId3" cstate="email">
            <a:duotone>
              <a:prstClr val="black"/>
              <a:srgbClr val="BAD739">
                <a:tint val="45000"/>
                <a:satMod val="400000"/>
              </a:srgbClr>
            </a:duotone>
            <a:alphaModFix amt="35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3" y="2989149"/>
            <a:ext cx="12351227" cy="4029095"/>
          </a:xfrm>
          <a:prstGeom prst="rect">
            <a:avLst/>
          </a:prstGeom>
        </p:spPr>
      </p:pic>
      <p:sp>
        <p:nvSpPr>
          <p:cNvPr id="4" name="TextBox 3">
            <a:extLst>
              <a:ext uri="{FF2B5EF4-FFF2-40B4-BE49-F238E27FC236}">
                <a16:creationId xmlns:a16="http://schemas.microsoft.com/office/drawing/2014/main" id="{CC364C0F-A258-4F34-85AC-11B4E9CCEF2C}"/>
              </a:ext>
            </a:extLst>
          </p:cNvPr>
          <p:cNvSpPr txBox="1"/>
          <p:nvPr/>
        </p:nvSpPr>
        <p:spPr>
          <a:xfrm>
            <a:off x="1099495" y="757768"/>
            <a:ext cx="8900161" cy="4462760"/>
          </a:xfrm>
          <a:prstGeom prst="rect">
            <a:avLst/>
          </a:prstGeom>
          <a:noFill/>
        </p:spPr>
        <p:txBody>
          <a:bodyPr wrap="square" rtlCol="0">
            <a:spAutoFit/>
          </a:bodyPr>
          <a:lstStyle/>
          <a:p>
            <a:pPr>
              <a:lnSpc>
                <a:spcPct val="200000"/>
              </a:lnSpc>
            </a:pPr>
            <a:r>
              <a:rPr lang="en-GB" sz="8800" b="1" spc="-150" dirty="0">
                <a:solidFill>
                  <a:schemeClr val="tx1">
                    <a:lumMod val="85000"/>
                    <a:lumOff val="15000"/>
                  </a:schemeClr>
                </a:solidFill>
                <a:latin typeface="Arial" panose="020B0604020202020204" pitchFamily="34" charset="0"/>
                <a:cs typeface="Arial" panose="020B0604020202020204" pitchFamily="34" charset="0"/>
              </a:rPr>
              <a:t> </a:t>
            </a:r>
          </a:p>
          <a:p>
            <a:r>
              <a:rPr lang="en-GB" sz="5400" b="1" spc="-300" dirty="0">
                <a:solidFill>
                  <a:schemeClr val="bg1"/>
                </a:solidFill>
                <a:latin typeface="Arial" panose="020B0604020202020204" pitchFamily="34" charset="0"/>
                <a:cs typeface="Arial" panose="020B0604020202020204" pitchFamily="34" charset="0"/>
              </a:rPr>
              <a:t>IS ABOUT </a:t>
            </a:r>
          </a:p>
          <a:p>
            <a:r>
              <a:rPr lang="en-GB" sz="5400" b="1" spc="-300" dirty="0">
                <a:solidFill>
                  <a:schemeClr val="bg1"/>
                </a:solidFill>
                <a:latin typeface="Arial" panose="020B0604020202020204" pitchFamily="34" charset="0"/>
                <a:cs typeface="Arial" panose="020B0604020202020204" pitchFamily="34" charset="0"/>
              </a:rPr>
              <a:t>COMMUNITY </a:t>
            </a:r>
          </a:p>
        </p:txBody>
      </p:sp>
      <p:pic>
        <p:nvPicPr>
          <p:cNvPr id="10" name="Picture 9" descr="A picture containing text&#10;&#10;Description automatically generated">
            <a:extLst>
              <a:ext uri="{FF2B5EF4-FFF2-40B4-BE49-F238E27FC236}">
                <a16:creationId xmlns:a16="http://schemas.microsoft.com/office/drawing/2014/main" id="{4C9DF3AF-84EF-4274-8404-B54770EE3E1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99495" y="549465"/>
            <a:ext cx="2548379" cy="2043898"/>
          </a:xfrm>
          <a:prstGeom prst="rect">
            <a:avLst/>
          </a:prstGeom>
        </p:spPr>
      </p:pic>
      <p:sp>
        <p:nvSpPr>
          <p:cNvPr id="8" name="Rectangle 7">
            <a:extLst>
              <a:ext uri="{FF2B5EF4-FFF2-40B4-BE49-F238E27FC236}">
                <a16:creationId xmlns:a16="http://schemas.microsoft.com/office/drawing/2014/main" id="{7B34A224-C138-4D91-8031-D4BE5210B585}"/>
              </a:ext>
            </a:extLst>
          </p:cNvPr>
          <p:cNvSpPr/>
          <p:nvPr/>
        </p:nvSpPr>
        <p:spPr>
          <a:xfrm>
            <a:off x="3179928" y="2292824"/>
            <a:ext cx="649287" cy="300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091949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43CFDD2C-320B-4D76-BE8A-466159E80306}"/>
              </a:ext>
            </a:extLst>
          </p:cNvPr>
          <p:cNvSpPr>
            <a:spLocks noChangeArrowheads="1"/>
          </p:cNvSpPr>
          <p:nvPr/>
        </p:nvSpPr>
        <p:spPr bwMode="auto">
          <a:xfrm>
            <a:off x="1547209" y="3198168"/>
            <a:ext cx="10026092"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15900" algn="l"/>
              </a:tabLst>
              <a:defRPr>
                <a:solidFill>
                  <a:schemeClr val="tx1"/>
                </a:solidFill>
                <a:latin typeface="Arial" panose="020B0604020202020204" pitchFamily="34" charset="0"/>
              </a:defRPr>
            </a:lvl1pPr>
            <a:lvl2pPr eaLnBrk="0" fontAlgn="base" hangingPunct="0">
              <a:spcBef>
                <a:spcPct val="0"/>
              </a:spcBef>
              <a:spcAft>
                <a:spcPct val="0"/>
              </a:spcAft>
              <a:tabLst>
                <a:tab pos="215900" algn="l"/>
              </a:tabLst>
              <a:defRPr>
                <a:solidFill>
                  <a:schemeClr val="tx1"/>
                </a:solidFill>
                <a:latin typeface="Arial" panose="020B0604020202020204" pitchFamily="34" charset="0"/>
              </a:defRPr>
            </a:lvl2pPr>
            <a:lvl3pPr eaLnBrk="0" fontAlgn="base" hangingPunct="0">
              <a:spcBef>
                <a:spcPct val="0"/>
              </a:spcBef>
              <a:spcAft>
                <a:spcPct val="0"/>
              </a:spcAft>
              <a:tabLst>
                <a:tab pos="215900" algn="l"/>
              </a:tabLst>
              <a:defRPr>
                <a:solidFill>
                  <a:schemeClr val="tx1"/>
                </a:solidFill>
                <a:latin typeface="Arial" panose="020B0604020202020204" pitchFamily="34" charset="0"/>
              </a:defRPr>
            </a:lvl3pPr>
            <a:lvl4pPr eaLnBrk="0" fontAlgn="base" hangingPunct="0">
              <a:spcBef>
                <a:spcPct val="0"/>
              </a:spcBef>
              <a:spcAft>
                <a:spcPct val="0"/>
              </a:spcAft>
              <a:tabLst>
                <a:tab pos="215900" algn="l"/>
              </a:tabLst>
              <a:defRPr>
                <a:solidFill>
                  <a:schemeClr val="tx1"/>
                </a:solidFill>
                <a:latin typeface="Arial" panose="020B0604020202020204" pitchFamily="34" charset="0"/>
              </a:defRPr>
            </a:lvl4pPr>
            <a:lvl5pPr eaLnBrk="0" fontAlgn="base" hangingPunct="0">
              <a:spcBef>
                <a:spcPct val="0"/>
              </a:spcBef>
              <a:spcAft>
                <a:spcPct val="0"/>
              </a:spcAft>
              <a:tabLst>
                <a:tab pos="215900" algn="l"/>
              </a:tabLst>
              <a:defRPr>
                <a:solidFill>
                  <a:schemeClr val="tx1"/>
                </a:solidFill>
                <a:latin typeface="Arial" panose="020B0604020202020204" pitchFamily="34" charset="0"/>
              </a:defRPr>
            </a:lvl5pPr>
            <a:lvl6pPr eaLnBrk="0" fontAlgn="base" hangingPunct="0">
              <a:spcBef>
                <a:spcPct val="0"/>
              </a:spcBef>
              <a:spcAft>
                <a:spcPct val="0"/>
              </a:spcAft>
              <a:tabLst>
                <a:tab pos="215900" algn="l"/>
              </a:tabLst>
              <a:defRPr>
                <a:solidFill>
                  <a:schemeClr val="tx1"/>
                </a:solidFill>
                <a:latin typeface="Arial" panose="020B0604020202020204" pitchFamily="34" charset="0"/>
              </a:defRPr>
            </a:lvl6pPr>
            <a:lvl7pPr eaLnBrk="0" fontAlgn="base" hangingPunct="0">
              <a:spcBef>
                <a:spcPct val="0"/>
              </a:spcBef>
              <a:spcAft>
                <a:spcPct val="0"/>
              </a:spcAft>
              <a:tabLst>
                <a:tab pos="215900" algn="l"/>
              </a:tabLst>
              <a:defRPr>
                <a:solidFill>
                  <a:schemeClr val="tx1"/>
                </a:solidFill>
                <a:latin typeface="Arial" panose="020B0604020202020204" pitchFamily="34" charset="0"/>
              </a:defRPr>
            </a:lvl7pPr>
            <a:lvl8pPr eaLnBrk="0" fontAlgn="base" hangingPunct="0">
              <a:spcBef>
                <a:spcPct val="0"/>
              </a:spcBef>
              <a:spcAft>
                <a:spcPct val="0"/>
              </a:spcAft>
              <a:tabLst>
                <a:tab pos="215900" algn="l"/>
              </a:tabLst>
              <a:defRPr>
                <a:solidFill>
                  <a:schemeClr val="tx1"/>
                </a:solidFill>
                <a:latin typeface="Arial" panose="020B0604020202020204" pitchFamily="34" charset="0"/>
              </a:defRPr>
            </a:lvl8pPr>
            <a:lvl9pPr eaLnBrk="0" fontAlgn="base" hangingPunct="0">
              <a:spcBef>
                <a:spcPct val="0"/>
              </a:spcBef>
              <a:spcAft>
                <a:spcPct val="0"/>
              </a:spcAft>
              <a:tabLst>
                <a:tab pos="2159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15900" algn="l"/>
              </a:tabLst>
            </a:pPr>
            <a:r>
              <a:rPr kumimoji="0" lang="en-GB" altLang="en-US" sz="2400" b="0" i="0" u="none" strike="noStrike" cap="none" normalizeH="0" baseline="0" dirty="0">
                <a:ln>
                  <a:noFill/>
                </a:ln>
                <a:solidFill>
                  <a:srgbClr val="FC4C03"/>
                </a:solidFill>
                <a:effectLst/>
                <a:latin typeface="Arial" panose="020B0604020202020204" pitchFamily="34" charset="0"/>
                <a:ea typeface="Calibri" panose="020F0502020204030204" pitchFamily="34" charset="0"/>
                <a:cs typeface="Arial" panose="020B0604020202020204" pitchFamily="34" charset="0"/>
              </a:rPr>
              <a:t>Learning intentions:</a:t>
            </a:r>
          </a:p>
          <a:p>
            <a:pPr marL="0" marR="0" lvl="0" indent="0" algn="l" defTabSz="914400" rtl="0" eaLnBrk="0" fontAlgn="base" latinLnBrk="0" hangingPunct="0">
              <a:lnSpc>
                <a:spcPct val="100000"/>
              </a:lnSpc>
              <a:spcBef>
                <a:spcPct val="0"/>
              </a:spcBef>
              <a:spcAft>
                <a:spcPct val="0"/>
              </a:spcAft>
              <a:buClrTx/>
              <a:buSzTx/>
              <a:buFontTx/>
              <a:buNone/>
              <a:tabLst>
                <a:tab pos="215900" algn="l"/>
              </a:tabLst>
            </a:pPr>
            <a:endParaRPr kumimoji="0" lang="en-GB" altLang="en-US" sz="1600" b="0" i="0" u="none" strike="noStrike" cap="none" normalizeH="0" baseline="0" dirty="0">
              <a:ln>
                <a:noFill/>
              </a:ln>
              <a:solidFill>
                <a:schemeClr val="tx1"/>
              </a:solidFill>
              <a:effectLst/>
            </a:endParaRPr>
          </a:p>
          <a:p>
            <a:pPr marL="342900" lvl="0" indent="-342900">
              <a:lnSpc>
                <a:spcPct val="110000"/>
              </a:lnSpc>
              <a:buClr>
                <a:srgbClr val="FC4C02"/>
              </a:buClr>
              <a:buFont typeface="Wingdings" panose="05000000000000000000" pitchFamily="2" charset="2"/>
              <a:buChar char=""/>
            </a:pPr>
            <a:r>
              <a:rPr lang="en-GB" sz="2000" dirty="0">
                <a:effectLst/>
                <a:latin typeface="Arial" panose="020B0604020202020204" pitchFamily="34" charset="0"/>
                <a:ea typeface="Calibri" panose="020F0502020204030204" pitchFamily="34" charset="0"/>
                <a:cs typeface="Wingdings" panose="05000000000000000000" pitchFamily="2" charset="2"/>
              </a:rPr>
              <a:t>To better understand how the third sector and charities operate.</a:t>
            </a:r>
            <a:endParaRPr lang="en-GB" sz="2000" dirty="0">
              <a:effectLst/>
              <a:latin typeface="Agenda-Medium"/>
              <a:ea typeface="Calibri" panose="020F0502020204030204" pitchFamily="34" charset="0"/>
              <a:cs typeface="Wingdings" panose="05000000000000000000" pitchFamily="2" charset="2"/>
            </a:endParaRPr>
          </a:p>
          <a:p>
            <a:pPr marL="342900" lvl="0" indent="-342900">
              <a:lnSpc>
                <a:spcPct val="110000"/>
              </a:lnSpc>
              <a:buClr>
                <a:srgbClr val="FC4C02"/>
              </a:buClr>
              <a:buFont typeface="Wingdings" panose="05000000000000000000" pitchFamily="2" charset="2"/>
              <a:buChar char=""/>
            </a:pPr>
            <a:r>
              <a:rPr lang="en-GB" sz="2000" dirty="0">
                <a:effectLst/>
                <a:latin typeface="Arial" panose="020B0604020202020204" pitchFamily="34" charset="0"/>
                <a:ea typeface="Calibri" panose="020F0502020204030204" pitchFamily="34" charset="0"/>
                <a:cs typeface="Wingdings" panose="05000000000000000000" pitchFamily="2" charset="2"/>
              </a:rPr>
              <a:t>To reflect on how charities evaluate outcomes and impact.</a:t>
            </a:r>
            <a:endParaRPr lang="en-GB" sz="2000" dirty="0">
              <a:effectLst/>
              <a:latin typeface="Agenda-Medium"/>
              <a:ea typeface="Calibri" panose="020F0502020204030204" pitchFamily="34" charset="0"/>
              <a:cs typeface="Wingdings" panose="05000000000000000000" pitchFamily="2" charset="2"/>
            </a:endParaRPr>
          </a:p>
          <a:p>
            <a:pPr marL="342900" lvl="0" indent="-342900">
              <a:lnSpc>
                <a:spcPct val="110000"/>
              </a:lnSpc>
              <a:buClr>
                <a:srgbClr val="FC4C02"/>
              </a:buClr>
              <a:buFont typeface="Wingdings" panose="05000000000000000000" pitchFamily="2" charset="2"/>
              <a:buChar char=""/>
            </a:pPr>
            <a:r>
              <a:rPr lang="en-GB" sz="2000" dirty="0">
                <a:effectLst/>
                <a:latin typeface="Arial" panose="020B0604020202020204" pitchFamily="34" charset="0"/>
                <a:ea typeface="Calibri" panose="020F0502020204030204" pitchFamily="34" charset="0"/>
                <a:cs typeface="Wingdings" panose="05000000000000000000" pitchFamily="2" charset="2"/>
              </a:rPr>
              <a:t>To fully understand the YPI eligibility criteria and shortlist three charities.</a:t>
            </a:r>
            <a:endParaRPr lang="en-GB" sz="2000" dirty="0">
              <a:effectLst/>
              <a:latin typeface="Agenda-Medium"/>
              <a:ea typeface="Calibri" panose="020F0502020204030204" pitchFamily="34" charset="0"/>
              <a:cs typeface="Wingdings" panose="05000000000000000000" pitchFamily="2" charset="2"/>
            </a:endParaRPr>
          </a:p>
          <a:p>
            <a:pPr marL="342900" marR="88900" lvl="0" indent="-342900">
              <a:lnSpc>
                <a:spcPct val="110000"/>
              </a:lnSpc>
              <a:buClr>
                <a:srgbClr val="FC4C02"/>
              </a:buClr>
              <a:buFont typeface="Wingdings" panose="05000000000000000000" pitchFamily="2" charset="2"/>
              <a:buChar char=""/>
            </a:pPr>
            <a:r>
              <a:rPr lang="en-GB" sz="2000" dirty="0">
                <a:effectLst/>
                <a:latin typeface="Arial" panose="020B0604020202020204" pitchFamily="34" charset="0"/>
                <a:ea typeface="Calibri" panose="020F0502020204030204" pitchFamily="34" charset="0"/>
                <a:cs typeface="Wingdings" panose="05000000000000000000" pitchFamily="2" charset="2"/>
              </a:rPr>
              <a:t>To research the impact of shortlisted charities on the local community. </a:t>
            </a:r>
            <a:endParaRPr lang="en-GB" sz="2000" dirty="0">
              <a:effectLst/>
              <a:latin typeface="Agenda-Medium"/>
              <a:ea typeface="Calibri" panose="020F0502020204030204" pitchFamily="34" charset="0"/>
              <a:cs typeface="Wingdings" panose="05000000000000000000" pitchFamily="2" charset="2"/>
            </a:endParaRPr>
          </a:p>
          <a:p>
            <a:pPr marL="342900" lvl="0" indent="-342900">
              <a:lnSpc>
                <a:spcPct val="110000"/>
              </a:lnSpc>
              <a:buClr>
                <a:srgbClr val="FC4C02"/>
              </a:buClr>
              <a:buFont typeface="Wingdings" panose="05000000000000000000" pitchFamily="2" charset="2"/>
              <a:buChar char=""/>
            </a:pPr>
            <a:r>
              <a:rPr lang="en-GB" sz="2000" dirty="0">
                <a:effectLst/>
                <a:latin typeface="Arial" panose="020B0604020202020204" pitchFamily="34" charset="0"/>
                <a:ea typeface="Calibri" panose="020F0502020204030204" pitchFamily="34" charset="0"/>
                <a:cs typeface="Wingdings" panose="05000000000000000000" pitchFamily="2" charset="2"/>
              </a:rPr>
              <a:t>To prepare a team project timeline. </a:t>
            </a:r>
            <a:endParaRPr lang="en-GB" sz="2000" dirty="0">
              <a:effectLst/>
              <a:latin typeface="Agenda-Medium"/>
              <a:ea typeface="Calibri" panose="020F0502020204030204" pitchFamily="34" charset="0"/>
              <a:cs typeface="Wingdings" panose="05000000000000000000" pitchFamily="2" charset="2"/>
            </a:endParaRPr>
          </a:p>
          <a:p>
            <a:pPr marL="0" marR="0" lvl="0" indent="0" algn="l" defTabSz="914400" rtl="0" eaLnBrk="0" fontAlgn="base" latinLnBrk="0" hangingPunct="0">
              <a:lnSpc>
                <a:spcPct val="100000"/>
              </a:lnSpc>
              <a:spcBef>
                <a:spcPct val="0"/>
              </a:spcBef>
              <a:spcAft>
                <a:spcPct val="0"/>
              </a:spcAft>
              <a:buClrTx/>
              <a:buSzTx/>
              <a:buFontTx/>
              <a:buNone/>
              <a:tabLst>
                <a:tab pos="215900"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0" name="Text Box 25">
            <a:extLst>
              <a:ext uri="{FF2B5EF4-FFF2-40B4-BE49-F238E27FC236}">
                <a16:creationId xmlns:a16="http://schemas.microsoft.com/office/drawing/2014/main" id="{975244B4-95EF-4D30-B92E-BB0AF0A1131A}"/>
              </a:ext>
            </a:extLst>
          </p:cNvPr>
          <p:cNvSpPr txBox="1">
            <a:spLocks noChangeArrowheads="1"/>
          </p:cNvSpPr>
          <p:nvPr/>
        </p:nvSpPr>
        <p:spPr bwMode="auto">
          <a:xfrm>
            <a:off x="2450548" y="-26615"/>
            <a:ext cx="7227570" cy="2650789"/>
          </a:xfrm>
          <a:prstGeom prst="flowChartOffpageConnector">
            <a:avLst/>
          </a:prstGeom>
          <a:solidFill>
            <a:srgbClr val="FC4C02"/>
          </a:solidFill>
          <a:ln>
            <a:noFill/>
          </a:ln>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C4C03"/>
                </a:solidFill>
                <a:effectLst/>
                <a:latin typeface="Agenda-Light"/>
                <a:ea typeface="Calibri" panose="020F0502020204030204" pitchFamily="34" charset="0"/>
                <a:cs typeface="Arial" panose="020B0604020202020204" pitchFamily="34" charset="0"/>
              </a:rPr>
              <a:t> </a:t>
            </a:r>
            <a:endParaRPr lang="en-GB" sz="1100" dirty="0">
              <a:solidFill>
                <a:srgbClr val="FC4C03"/>
              </a:solidFill>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C4C03"/>
                </a:solidFill>
                <a:effectLst/>
                <a:latin typeface="Agenda-Light"/>
                <a:ea typeface="Calibri" panose="020F0502020204030204" pitchFamily="34" charset="0"/>
                <a:cs typeface="Arial" panose="020B0604020202020204" pitchFamily="34" charset="0"/>
              </a:rPr>
              <a:t> </a:t>
            </a:r>
            <a:endParaRPr lang="en-GB" sz="1100" dirty="0">
              <a:solidFill>
                <a:srgbClr val="FC4C03"/>
              </a:solidFill>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C4C03"/>
                </a:solidFill>
                <a:effectLst/>
                <a:latin typeface="Agenda-Light"/>
                <a:ea typeface="Calibri" panose="020F0502020204030204" pitchFamily="34" charset="0"/>
                <a:cs typeface="Arial" panose="020B0604020202020204" pitchFamily="34" charset="0"/>
              </a:rPr>
              <a:t> </a:t>
            </a:r>
            <a:endParaRPr lang="en-GB" sz="1100" dirty="0">
              <a:solidFill>
                <a:srgbClr val="FC4C03"/>
              </a:solidFill>
              <a:effectLst/>
              <a:latin typeface="Agenda-Light"/>
              <a:ea typeface="Calibri" panose="020F050202020403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42872DBB-A1E3-4871-A0C1-180EECA11F25}"/>
              </a:ext>
            </a:extLst>
          </p:cNvPr>
          <p:cNvSpPr txBox="1"/>
          <p:nvPr/>
        </p:nvSpPr>
        <p:spPr>
          <a:xfrm>
            <a:off x="3257919" y="276832"/>
            <a:ext cx="5636526" cy="1115177"/>
          </a:xfrm>
          <a:prstGeom prst="rect">
            <a:avLst/>
          </a:prstGeom>
          <a:noFill/>
        </p:spPr>
        <p:txBody>
          <a:bodyPr wrap="square" rtlCol="0">
            <a:spAutoFit/>
          </a:bodyPr>
          <a:lstStyle/>
          <a:p>
            <a:pPr algn="ctr">
              <a:lnSpc>
                <a:spcPct val="110000"/>
              </a:lnSpc>
              <a:spcAft>
                <a:spcPts val="1800"/>
              </a:spcAft>
            </a:pPr>
            <a:r>
              <a:rPr lang="en-GB" sz="2400" u="none" strike="noStrike" dirty="0">
                <a:solidFill>
                  <a:srgbClr val="FFFFFF"/>
                </a:solidFill>
                <a:effectLst/>
                <a:latin typeface="Arial Black" panose="020B0A04020102020204" pitchFamily="34" charset="0"/>
                <a:ea typeface="Calibri" panose="020F0502020204030204" pitchFamily="34" charset="0"/>
                <a:cs typeface="Arial" panose="020B0604020202020204" pitchFamily="34" charset="0"/>
              </a:rPr>
              <a:t>Part two:</a:t>
            </a:r>
            <a:endParaRPr lang="en-GB" sz="2400" dirty="0">
              <a:effectLst/>
              <a:latin typeface="Arial Black" panose="020B0A04020102020204" pitchFamily="34" charset="0"/>
              <a:ea typeface="Calibri" panose="020F0502020204030204" pitchFamily="34" charset="0"/>
              <a:cs typeface="Arial" panose="020B0604020202020204" pitchFamily="34" charset="0"/>
            </a:endParaRPr>
          </a:p>
          <a:p>
            <a:pPr algn="ctr">
              <a:lnSpc>
                <a:spcPct val="110000"/>
              </a:lnSpc>
              <a:spcAft>
                <a:spcPts val="1000"/>
              </a:spcAft>
            </a:pPr>
            <a:r>
              <a:rPr lang="en-GB" sz="2400" dirty="0">
                <a:solidFill>
                  <a:srgbClr val="FFFFFF"/>
                </a:solidFill>
                <a:effectLst/>
                <a:latin typeface="Arial Black" panose="020B0A04020102020204" pitchFamily="34" charset="0"/>
                <a:ea typeface="Calibri" panose="020F0502020204030204" pitchFamily="34" charset="0"/>
                <a:cs typeface="Arial" panose="020B0604020202020204" pitchFamily="34" charset="0"/>
              </a:rPr>
              <a:t>Exploring the third sector </a:t>
            </a:r>
            <a:endParaRPr lang="en-GB" sz="2400" dirty="0">
              <a:effectLst/>
              <a:latin typeface="Arial Black" panose="020B0A040201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456331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25">
            <a:extLst>
              <a:ext uri="{FF2B5EF4-FFF2-40B4-BE49-F238E27FC236}">
                <a16:creationId xmlns:a16="http://schemas.microsoft.com/office/drawing/2014/main" id="{3B3441C5-D2F2-4B35-B830-EF60DFC79B04}"/>
              </a:ext>
            </a:extLst>
          </p:cNvPr>
          <p:cNvSpPr txBox="1">
            <a:spLocks noChangeArrowheads="1"/>
          </p:cNvSpPr>
          <p:nvPr/>
        </p:nvSpPr>
        <p:spPr bwMode="auto">
          <a:xfrm>
            <a:off x="2482215" y="-1914854"/>
            <a:ext cx="7227570" cy="3354734"/>
          </a:xfrm>
          <a:prstGeom prst="flowChartOffpageConnector">
            <a:avLst/>
          </a:prstGeom>
          <a:solidFill>
            <a:srgbClr val="FC4C02"/>
          </a:solidFill>
          <a:ln>
            <a:noFill/>
          </a:ln>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B9ACF51-9040-4E92-9714-5B38B8E78BE3}"/>
              </a:ext>
            </a:extLst>
          </p:cNvPr>
          <p:cNvSpPr txBox="1"/>
          <p:nvPr/>
        </p:nvSpPr>
        <p:spPr>
          <a:xfrm>
            <a:off x="3246070" y="376085"/>
            <a:ext cx="5636526" cy="478080"/>
          </a:xfrm>
          <a:prstGeom prst="rect">
            <a:avLst/>
          </a:prstGeom>
          <a:noFill/>
        </p:spPr>
        <p:txBody>
          <a:bodyPr wrap="square" rtlCol="0">
            <a:spAutoFit/>
          </a:bodyPr>
          <a:lstStyle/>
          <a:p>
            <a:pPr algn="ctr">
              <a:lnSpc>
                <a:spcPct val="110000"/>
              </a:lnSpc>
              <a:spcAft>
                <a:spcPts val="1800"/>
              </a:spcAft>
            </a:pPr>
            <a:r>
              <a:rPr lang="en-GB" sz="2400" dirty="0">
                <a:solidFill>
                  <a:schemeClr val="bg1"/>
                </a:solidFill>
                <a:latin typeface="Arial Black" panose="020B0A04020102020204" pitchFamily="34" charset="0"/>
                <a:ea typeface="Calibri" panose="020F0502020204030204" pitchFamily="34" charset="0"/>
                <a:cs typeface="Arial" panose="020B0604020202020204" pitchFamily="34" charset="0"/>
              </a:rPr>
              <a:t>Skills</a:t>
            </a:r>
            <a:endParaRPr lang="en-GB" sz="2400" dirty="0">
              <a:solidFill>
                <a:schemeClr val="bg1"/>
              </a:solidFill>
              <a:effectLst/>
              <a:latin typeface="Arial Black" panose="020B0A04020102020204" pitchFamily="34" charset="0"/>
              <a:ea typeface="Calibri" panose="020F050202020403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0503EF1A-1DD8-493F-B5A0-4476FD62309A}"/>
              </a:ext>
            </a:extLst>
          </p:cNvPr>
          <p:cNvGrpSpPr/>
          <p:nvPr/>
        </p:nvGrpSpPr>
        <p:grpSpPr>
          <a:xfrm>
            <a:off x="441535" y="1734496"/>
            <a:ext cx="11628545" cy="4270512"/>
            <a:chOff x="-602456" y="-38444"/>
            <a:chExt cx="7599646" cy="1677711"/>
          </a:xfrm>
        </p:grpSpPr>
        <p:grpSp>
          <p:nvGrpSpPr>
            <p:cNvPr id="21" name="Group 20">
              <a:extLst>
                <a:ext uri="{FF2B5EF4-FFF2-40B4-BE49-F238E27FC236}">
                  <a16:creationId xmlns:a16="http://schemas.microsoft.com/office/drawing/2014/main" id="{A7129BB8-2027-4FC8-ACB3-D8A389E4F9D9}"/>
                </a:ext>
              </a:extLst>
            </p:cNvPr>
            <p:cNvGrpSpPr/>
            <p:nvPr/>
          </p:nvGrpSpPr>
          <p:grpSpPr>
            <a:xfrm>
              <a:off x="-602456" y="-38444"/>
              <a:ext cx="7485312" cy="808646"/>
              <a:chOff x="-602456" y="-35643"/>
              <a:chExt cx="7485312" cy="749732"/>
            </a:xfrm>
          </p:grpSpPr>
          <p:sp>
            <p:nvSpPr>
              <p:cNvPr id="25" name="Rectangle 24">
                <a:extLst>
                  <a:ext uri="{FF2B5EF4-FFF2-40B4-BE49-F238E27FC236}">
                    <a16:creationId xmlns:a16="http://schemas.microsoft.com/office/drawing/2014/main" id="{0F31FA8D-0971-45E0-A963-CFDD5EE6F551}"/>
                  </a:ext>
                </a:extLst>
              </p:cNvPr>
              <p:cNvSpPr/>
              <p:nvPr/>
            </p:nvSpPr>
            <p:spPr>
              <a:xfrm>
                <a:off x="-602456" y="-31544"/>
                <a:ext cx="1951348" cy="278871"/>
              </a:xfrm>
              <a:prstGeom prst="rect">
                <a:avLst/>
              </a:prstGeom>
              <a:solidFill>
                <a:srgbClr val="36627B"/>
              </a:solidFill>
              <a:ln w="12700" cap="flat" cmpd="sng" algn="ctr">
                <a:solidFill>
                  <a:srgbClr val="36627B"/>
                </a:solidFill>
                <a:prstDash val="solid"/>
                <a:miter lim="800000"/>
              </a:ln>
              <a:effectLst/>
            </p:spPr>
            <p:txBody>
              <a:bodyPr rtlCol="0" anchor="ctr"/>
              <a:lstStyle/>
              <a:p>
                <a:endParaRPr lang="en-GB" sz="3600"/>
              </a:p>
            </p:txBody>
          </p:sp>
          <p:sp>
            <p:nvSpPr>
              <p:cNvPr id="26" name="Rectangle 25">
                <a:extLst>
                  <a:ext uri="{FF2B5EF4-FFF2-40B4-BE49-F238E27FC236}">
                    <a16:creationId xmlns:a16="http://schemas.microsoft.com/office/drawing/2014/main" id="{6AA0E832-B69C-4459-B2F6-C4B38E323F6F}"/>
                  </a:ext>
                </a:extLst>
              </p:cNvPr>
              <p:cNvSpPr/>
              <p:nvPr/>
            </p:nvSpPr>
            <p:spPr>
              <a:xfrm>
                <a:off x="2037574" y="-35643"/>
                <a:ext cx="1951348" cy="278871"/>
              </a:xfrm>
              <a:prstGeom prst="rect">
                <a:avLst/>
              </a:prstGeom>
              <a:solidFill>
                <a:srgbClr val="827390"/>
              </a:solidFill>
              <a:ln w="12700" cap="flat" cmpd="sng" algn="ctr">
                <a:solidFill>
                  <a:srgbClr val="827390"/>
                </a:solidFill>
                <a:prstDash val="solid"/>
                <a:miter lim="800000"/>
              </a:ln>
              <a:effectLst/>
            </p:spPr>
            <p:txBody>
              <a:bodyPr rtlCol="0" anchor="ctr"/>
              <a:lstStyle/>
              <a:p>
                <a:endParaRPr lang="en-GB" sz="3600"/>
              </a:p>
            </p:txBody>
          </p:sp>
          <p:sp>
            <p:nvSpPr>
              <p:cNvPr id="27" name="Rectangle 26">
                <a:extLst>
                  <a:ext uri="{FF2B5EF4-FFF2-40B4-BE49-F238E27FC236}">
                    <a16:creationId xmlns:a16="http://schemas.microsoft.com/office/drawing/2014/main" id="{F6958A4E-A8DC-4698-AC74-9279FDF52E25}"/>
                  </a:ext>
                </a:extLst>
              </p:cNvPr>
              <p:cNvSpPr/>
              <p:nvPr/>
            </p:nvSpPr>
            <p:spPr>
              <a:xfrm>
                <a:off x="4677604" y="-31544"/>
                <a:ext cx="1951348" cy="289602"/>
              </a:xfrm>
              <a:prstGeom prst="rect">
                <a:avLst/>
              </a:prstGeom>
              <a:solidFill>
                <a:srgbClr val="83855C"/>
              </a:solidFill>
              <a:ln w="12700" cap="flat" cmpd="sng" algn="ctr">
                <a:solidFill>
                  <a:srgbClr val="83855C"/>
                </a:solidFill>
                <a:prstDash val="solid"/>
                <a:miter lim="800000"/>
              </a:ln>
              <a:effectLst/>
            </p:spPr>
            <p:txBody>
              <a:bodyPr rtlCol="0" anchor="ctr"/>
              <a:lstStyle/>
              <a:p>
                <a:endParaRPr lang="en-GB" sz="3600"/>
              </a:p>
            </p:txBody>
          </p:sp>
          <p:sp>
            <p:nvSpPr>
              <p:cNvPr id="28" name="TextBox 10">
                <a:extLst>
                  <a:ext uri="{FF2B5EF4-FFF2-40B4-BE49-F238E27FC236}">
                    <a16:creationId xmlns:a16="http://schemas.microsoft.com/office/drawing/2014/main" id="{3DC0B81F-7807-4C29-AD27-65E7720AE6AA}"/>
                  </a:ext>
                </a:extLst>
              </p:cNvPr>
              <p:cNvSpPr txBox="1"/>
              <p:nvPr/>
            </p:nvSpPr>
            <p:spPr>
              <a:xfrm>
                <a:off x="-602456" y="255525"/>
                <a:ext cx="1887220" cy="420358"/>
              </a:xfrm>
              <a:prstGeom prst="rect">
                <a:avLst/>
              </a:prstGeom>
              <a:noFill/>
            </p:spPr>
            <p:txBody>
              <a:bodyPr wrap="square" rtlCol="0">
                <a:noAutofit/>
              </a:bodyPr>
              <a:lstStyle/>
              <a:p>
                <a:pPr>
                  <a:lnSpc>
                    <a:spcPct val="110000"/>
                  </a:lnSpc>
                  <a:spcAft>
                    <a:spcPts val="1000"/>
                  </a:spcAft>
                </a:pPr>
                <a:r>
                  <a:rPr lang="en-GB" sz="3600" dirty="0">
                    <a:solidFill>
                      <a:srgbClr val="36627B"/>
                    </a:solidFill>
                    <a:latin typeface="Bahnschrift SemiBold" panose="020B0502040204020203" pitchFamily="34" charset="0"/>
                    <a:ea typeface="Calibri" panose="020F0502020204030204" pitchFamily="34" charset="0"/>
                    <a:cs typeface="Arial" panose="020B0604020202020204" pitchFamily="34" charset="0"/>
                  </a:rPr>
                  <a:t>Adapting</a:t>
                </a:r>
                <a:r>
                  <a:rPr lang="en-GB" sz="3600" kern="1200" dirty="0">
                    <a:solidFill>
                      <a:srgbClr val="36627B"/>
                    </a:solidFill>
                    <a:effectLst/>
                    <a:latin typeface="Bahnschrift SemiBold" panose="020B0502040204020203" pitchFamily="34" charset="0"/>
                    <a:ea typeface="Calibri" panose="020F0502020204030204" pitchFamily="34" charset="0"/>
                    <a:cs typeface="Arial" panose="020B0604020202020204" pitchFamily="34" charset="0"/>
                  </a:rPr>
                  <a:t>	</a:t>
                </a:r>
                <a:r>
                  <a:rPr lang="en-GB" sz="4400" kern="1200" dirty="0">
                    <a:solidFill>
                      <a:srgbClr val="36627B"/>
                    </a:solidFill>
                    <a:effectLst/>
                    <a:latin typeface="Bahnschrift SemiBold" panose="020B0502040204020203" pitchFamily="34" charset="0"/>
                    <a:ea typeface="Calibri" panose="020F0502020204030204" pitchFamily="34" charset="0"/>
                    <a:cs typeface="Arial" panose="020B0604020202020204" pitchFamily="34" charset="0"/>
                  </a:rPr>
                  <a:t> </a:t>
                </a:r>
                <a:endParaRPr lang="en-GB" sz="2800" dirty="0">
                  <a:effectLst/>
                  <a:latin typeface="Agenda-Light"/>
                  <a:ea typeface="Calibri" panose="020F0502020204030204" pitchFamily="34" charset="0"/>
                  <a:cs typeface="Arial" panose="020B0604020202020204" pitchFamily="34" charset="0"/>
                </a:endParaRPr>
              </a:p>
            </p:txBody>
          </p:sp>
          <p:sp>
            <p:nvSpPr>
              <p:cNvPr id="29" name="TextBox 11">
                <a:extLst>
                  <a:ext uri="{FF2B5EF4-FFF2-40B4-BE49-F238E27FC236}">
                    <a16:creationId xmlns:a16="http://schemas.microsoft.com/office/drawing/2014/main" id="{560665F0-220B-4290-AEA1-ECC77C8D713F}"/>
                  </a:ext>
                </a:extLst>
              </p:cNvPr>
              <p:cNvSpPr txBox="1"/>
              <p:nvPr/>
            </p:nvSpPr>
            <p:spPr>
              <a:xfrm>
                <a:off x="2101702" y="-31544"/>
                <a:ext cx="1887220" cy="259241"/>
              </a:xfrm>
              <a:prstGeom prst="rect">
                <a:avLst/>
              </a:prstGeom>
              <a:noFill/>
            </p:spPr>
            <p:txBody>
              <a:bodyPr wrap="square" rtlCol="0">
                <a:noAutofit/>
              </a:bodyPr>
              <a:lstStyle/>
              <a:p>
                <a:pPr>
                  <a:lnSpc>
                    <a:spcPct val="110000"/>
                  </a:lnSpc>
                  <a:spcAft>
                    <a:spcPts val="1000"/>
                  </a:spcAft>
                </a:pPr>
                <a:r>
                  <a:rPr lang="en-GB" sz="3600" b="1" kern="1200" dirty="0">
                    <a:solidFill>
                      <a:srgbClr val="FFFFFF"/>
                    </a:solidFill>
                    <a:effectLst/>
                    <a:latin typeface="Bahnschrift SemiBold Condensed" panose="020B0502040204020203" pitchFamily="34" charset="0"/>
                    <a:ea typeface="Calibri" panose="020F0502020204030204" pitchFamily="34" charset="0"/>
                    <a:cs typeface="Arial" panose="020B0604020202020204" pitchFamily="34" charset="0"/>
                  </a:rPr>
                  <a:t>Work with others</a:t>
                </a:r>
                <a:endParaRPr lang="en-GB" sz="2000" dirty="0">
                  <a:effectLst/>
                  <a:latin typeface="Agenda-Light"/>
                  <a:ea typeface="Calibri" panose="020F0502020204030204" pitchFamily="34" charset="0"/>
                  <a:cs typeface="Arial" panose="020B0604020202020204" pitchFamily="34" charset="0"/>
                </a:endParaRPr>
              </a:p>
            </p:txBody>
          </p:sp>
          <p:sp>
            <p:nvSpPr>
              <p:cNvPr id="30" name="TextBox 12">
                <a:extLst>
                  <a:ext uri="{FF2B5EF4-FFF2-40B4-BE49-F238E27FC236}">
                    <a16:creationId xmlns:a16="http://schemas.microsoft.com/office/drawing/2014/main" id="{FC34903F-D63F-4F07-B54B-C083592BA482}"/>
                  </a:ext>
                </a:extLst>
              </p:cNvPr>
              <p:cNvSpPr txBox="1"/>
              <p:nvPr/>
            </p:nvSpPr>
            <p:spPr>
              <a:xfrm>
                <a:off x="4742367" y="-20726"/>
                <a:ext cx="1886585" cy="245795"/>
              </a:xfrm>
              <a:prstGeom prst="rect">
                <a:avLst/>
              </a:prstGeom>
              <a:noFill/>
            </p:spPr>
            <p:txBody>
              <a:bodyPr wrap="square" rtlCol="0">
                <a:noAutofit/>
              </a:bodyPr>
              <a:lstStyle/>
              <a:p>
                <a:pPr>
                  <a:lnSpc>
                    <a:spcPct val="110000"/>
                  </a:lnSpc>
                  <a:spcAft>
                    <a:spcPts val="1000"/>
                  </a:spcAft>
                </a:pPr>
                <a:r>
                  <a:rPr lang="en-GB" sz="3600" b="1" kern="1200" dirty="0">
                    <a:solidFill>
                      <a:srgbClr val="FFFFFF"/>
                    </a:solidFill>
                    <a:effectLst/>
                    <a:latin typeface="Bahnschrift SemiBold Condensed" panose="020B0502040204020203" pitchFamily="34" charset="0"/>
                    <a:ea typeface="Calibri" panose="020F0502020204030204" pitchFamily="34" charset="0"/>
                    <a:cs typeface="Arial" panose="020B0604020202020204" pitchFamily="34" charset="0"/>
                  </a:rPr>
                  <a:t>Make change </a:t>
                </a:r>
                <a:endParaRPr lang="en-GB" sz="2000" dirty="0">
                  <a:effectLst/>
                  <a:latin typeface="Agenda-Light"/>
                  <a:ea typeface="Calibri" panose="020F0502020204030204" pitchFamily="34" charset="0"/>
                  <a:cs typeface="Arial" panose="020B0604020202020204" pitchFamily="34" charset="0"/>
                </a:endParaRPr>
              </a:p>
            </p:txBody>
          </p:sp>
          <p:sp>
            <p:nvSpPr>
              <p:cNvPr id="31" name="TextBox 13">
                <a:extLst>
                  <a:ext uri="{FF2B5EF4-FFF2-40B4-BE49-F238E27FC236}">
                    <a16:creationId xmlns:a16="http://schemas.microsoft.com/office/drawing/2014/main" id="{5C98F6B3-426E-466D-821C-3E8A70BBAED0}"/>
                  </a:ext>
                </a:extLst>
              </p:cNvPr>
              <p:cNvSpPr txBox="1"/>
              <p:nvPr/>
            </p:nvSpPr>
            <p:spPr>
              <a:xfrm>
                <a:off x="-563716" y="-35643"/>
                <a:ext cx="1886585" cy="287069"/>
              </a:xfrm>
              <a:prstGeom prst="rect">
                <a:avLst/>
              </a:prstGeom>
              <a:noFill/>
            </p:spPr>
            <p:txBody>
              <a:bodyPr wrap="square" rtlCol="0">
                <a:noAutofit/>
              </a:bodyPr>
              <a:lstStyle/>
              <a:p>
                <a:pPr>
                  <a:lnSpc>
                    <a:spcPct val="110000"/>
                  </a:lnSpc>
                  <a:spcAft>
                    <a:spcPts val="1000"/>
                  </a:spcAft>
                </a:pPr>
                <a:r>
                  <a:rPr lang="en-GB" sz="3600" b="1" kern="1200" dirty="0">
                    <a:solidFill>
                      <a:srgbClr val="FFFFFF"/>
                    </a:solidFill>
                    <a:effectLst/>
                    <a:latin typeface="Bahnschrift SemiBold Condensed" panose="020B0502040204020203" pitchFamily="34" charset="0"/>
                    <a:ea typeface="Open Sans SemiBold" panose="020B0706030804020204" pitchFamily="34" charset="0"/>
                    <a:cs typeface="Open Sans SemiBold" panose="020B0706030804020204" pitchFamily="34" charset="0"/>
                  </a:rPr>
                  <a:t>Manage change </a:t>
                </a:r>
                <a:endParaRPr lang="en-GB" sz="2000" dirty="0">
                  <a:effectLst/>
                  <a:latin typeface="Agenda-Light"/>
                  <a:ea typeface="Calibri" panose="020F0502020204030204" pitchFamily="34" charset="0"/>
                  <a:cs typeface="Arial" panose="020B0604020202020204" pitchFamily="34" charset="0"/>
                </a:endParaRPr>
              </a:p>
            </p:txBody>
          </p:sp>
          <p:sp>
            <p:nvSpPr>
              <p:cNvPr id="32" name="TextBox 14">
                <a:extLst>
                  <a:ext uri="{FF2B5EF4-FFF2-40B4-BE49-F238E27FC236}">
                    <a16:creationId xmlns:a16="http://schemas.microsoft.com/office/drawing/2014/main" id="{73C51FA7-5724-4984-B13F-AA460F5F72F7}"/>
                  </a:ext>
                </a:extLst>
              </p:cNvPr>
              <p:cNvSpPr txBox="1"/>
              <p:nvPr/>
            </p:nvSpPr>
            <p:spPr>
              <a:xfrm>
                <a:off x="2037574" y="290786"/>
                <a:ext cx="2260609" cy="420358"/>
              </a:xfrm>
              <a:prstGeom prst="rect">
                <a:avLst/>
              </a:prstGeom>
              <a:noFill/>
            </p:spPr>
            <p:txBody>
              <a:bodyPr wrap="square" rtlCol="0">
                <a:noAutofit/>
              </a:bodyPr>
              <a:lstStyle/>
              <a:p>
                <a:pPr>
                  <a:lnSpc>
                    <a:spcPct val="110000"/>
                  </a:lnSpc>
                  <a:spcAft>
                    <a:spcPts val="1000"/>
                  </a:spcAft>
                </a:pPr>
                <a:r>
                  <a:rPr lang="en-GB" sz="3600" kern="1200" dirty="0">
                    <a:solidFill>
                      <a:srgbClr val="827390"/>
                    </a:solidFill>
                    <a:effectLst/>
                    <a:latin typeface="Bahnschrift SemiBold" panose="020B0502040204020203" pitchFamily="34" charset="0"/>
                    <a:ea typeface="Calibri" panose="020F0502020204030204" pitchFamily="34" charset="0"/>
                    <a:cs typeface="Arial" panose="020B0604020202020204" pitchFamily="34" charset="0"/>
                  </a:rPr>
                  <a:t>Communicating</a:t>
                </a:r>
                <a:endParaRPr lang="en-GB" sz="2800" dirty="0">
                  <a:effectLst/>
                  <a:latin typeface="Agenda-Light"/>
                  <a:ea typeface="Calibri" panose="020F0502020204030204" pitchFamily="34" charset="0"/>
                  <a:cs typeface="Arial" panose="020B0604020202020204" pitchFamily="34" charset="0"/>
                </a:endParaRPr>
              </a:p>
            </p:txBody>
          </p:sp>
          <p:sp>
            <p:nvSpPr>
              <p:cNvPr id="33" name="TextBox 15">
                <a:extLst>
                  <a:ext uri="{FF2B5EF4-FFF2-40B4-BE49-F238E27FC236}">
                    <a16:creationId xmlns:a16="http://schemas.microsoft.com/office/drawing/2014/main" id="{A33DFFA0-0E67-4FD4-AA6D-CC13ACD84874}"/>
                  </a:ext>
                </a:extLst>
              </p:cNvPr>
              <p:cNvSpPr txBox="1"/>
              <p:nvPr/>
            </p:nvSpPr>
            <p:spPr>
              <a:xfrm>
                <a:off x="4654319" y="293731"/>
                <a:ext cx="2228537" cy="420358"/>
              </a:xfrm>
              <a:prstGeom prst="rect">
                <a:avLst/>
              </a:prstGeom>
              <a:noFill/>
            </p:spPr>
            <p:txBody>
              <a:bodyPr wrap="square" rtlCol="0">
                <a:noAutofit/>
              </a:bodyPr>
              <a:lstStyle/>
              <a:p>
                <a:pPr>
                  <a:lnSpc>
                    <a:spcPct val="110000"/>
                  </a:lnSpc>
                  <a:spcAft>
                    <a:spcPts val="1000"/>
                  </a:spcAft>
                </a:pPr>
                <a:r>
                  <a:rPr lang="en-GB" sz="3600" kern="1200" dirty="0">
                    <a:solidFill>
                      <a:srgbClr val="83855C"/>
                    </a:solidFill>
                    <a:effectLst/>
                    <a:latin typeface="Bahnschrift SemiBold" panose="020B0502040204020203" pitchFamily="34" charset="0"/>
                    <a:ea typeface="Calibri" panose="020F0502020204030204" pitchFamily="34" charset="0"/>
                    <a:cs typeface="Arial" panose="020B0604020202020204" pitchFamily="34" charset="0"/>
                  </a:rPr>
                  <a:t>Sense making</a:t>
                </a:r>
                <a:endParaRPr lang="en-GB" sz="2800" dirty="0">
                  <a:effectLst/>
                  <a:latin typeface="Agenda-Light"/>
                  <a:ea typeface="Calibri" panose="020F0502020204030204" pitchFamily="34" charset="0"/>
                  <a:cs typeface="Arial" panose="020B0604020202020204" pitchFamily="34" charset="0"/>
                </a:endParaRPr>
              </a:p>
            </p:txBody>
          </p:sp>
        </p:grpSp>
        <p:sp>
          <p:nvSpPr>
            <p:cNvPr id="22" name="TextBox 16">
              <a:extLst>
                <a:ext uri="{FF2B5EF4-FFF2-40B4-BE49-F238E27FC236}">
                  <a16:creationId xmlns:a16="http://schemas.microsoft.com/office/drawing/2014/main" id="{69D4E365-E39C-4E0D-8B11-6A319EF1A550}"/>
                </a:ext>
              </a:extLst>
            </p:cNvPr>
            <p:cNvSpPr txBox="1"/>
            <p:nvPr/>
          </p:nvSpPr>
          <p:spPr>
            <a:xfrm>
              <a:off x="-601821" y="623267"/>
              <a:ext cx="1886585" cy="1016000"/>
            </a:xfrm>
            <a:prstGeom prst="rect">
              <a:avLst/>
            </a:prstGeom>
            <a:noFill/>
          </p:spPr>
          <p:txBody>
            <a:bodyPr wrap="square" rtlCol="0">
              <a:noAutofit/>
            </a:bodyPr>
            <a:lstStyle/>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Positive attitude</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Reflecting</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Being resilient </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Persevering </a:t>
              </a:r>
              <a:endParaRPr lang="en-GB" sz="3200" dirty="0">
                <a:effectLst/>
                <a:latin typeface="Arial" panose="020B0604020202020204" pitchFamily="34" charset="0"/>
                <a:ea typeface="Calibri" panose="020F0502020204030204" pitchFamily="34" charset="0"/>
                <a:cs typeface="Arial" panose="020B0604020202020204" pitchFamily="34" charset="0"/>
              </a:endParaRPr>
            </a:p>
          </p:txBody>
        </p:sp>
        <p:sp>
          <p:nvSpPr>
            <p:cNvPr id="23" name="TextBox 18">
              <a:extLst>
                <a:ext uri="{FF2B5EF4-FFF2-40B4-BE49-F238E27FC236}">
                  <a16:creationId xmlns:a16="http://schemas.microsoft.com/office/drawing/2014/main" id="{0F33ADBC-FAA5-4FBE-8228-2C3FC457B8B5}"/>
                </a:ext>
              </a:extLst>
            </p:cNvPr>
            <p:cNvSpPr txBox="1"/>
            <p:nvPr/>
          </p:nvSpPr>
          <p:spPr>
            <a:xfrm>
              <a:off x="2065992" y="600403"/>
              <a:ext cx="2402849" cy="1016000"/>
            </a:xfrm>
            <a:prstGeom prst="rect">
              <a:avLst/>
            </a:prstGeom>
            <a:noFill/>
          </p:spPr>
          <p:txBody>
            <a:bodyPr wrap="square" rtlCol="0">
              <a:noAutofit/>
            </a:bodyPr>
            <a:lstStyle/>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Listening and reading </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Talking and writing</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Working with technology</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Giving information</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Receiving information</a:t>
              </a:r>
              <a:endParaRPr lang="en-GB" sz="3200" dirty="0">
                <a:effectLst/>
                <a:latin typeface="Arial" panose="020B0604020202020204" pitchFamily="34" charset="0"/>
                <a:ea typeface="Calibri" panose="020F0502020204030204" pitchFamily="34" charset="0"/>
                <a:cs typeface="Arial" panose="020B0604020202020204" pitchFamily="34" charset="0"/>
              </a:endParaRPr>
            </a:p>
          </p:txBody>
        </p:sp>
        <p:sp>
          <p:nvSpPr>
            <p:cNvPr id="24" name="TextBox 20">
              <a:extLst>
                <a:ext uri="{FF2B5EF4-FFF2-40B4-BE49-F238E27FC236}">
                  <a16:creationId xmlns:a16="http://schemas.microsoft.com/office/drawing/2014/main" id="{7CDF3248-E7F5-441A-9695-7850603BA16D}"/>
                </a:ext>
              </a:extLst>
            </p:cNvPr>
            <p:cNvSpPr txBox="1"/>
            <p:nvPr/>
          </p:nvSpPr>
          <p:spPr>
            <a:xfrm>
              <a:off x="4707243" y="600403"/>
              <a:ext cx="2289947" cy="916919"/>
            </a:xfrm>
            <a:prstGeom prst="rect">
              <a:avLst/>
            </a:prstGeom>
            <a:noFill/>
          </p:spPr>
          <p:txBody>
            <a:bodyPr wrap="square" lIns="91440" tIns="45720" rIns="91440" bIns="45720" rtlCol="0" anchor="t">
              <a:noAutofit/>
            </a:bodyPr>
            <a:lstStyle/>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Analysing</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Understanding</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a:ea typeface="Open Sans SemiBold"/>
                  <a:cs typeface="Arial"/>
                </a:rPr>
                <a:t>Recognising </a:t>
              </a:r>
              <a:r>
                <a:rPr lang="en-GB" sz="2400" dirty="0">
                  <a:solidFill>
                    <a:srgbClr val="000000"/>
                  </a:solidFill>
                  <a:latin typeface="Arial"/>
                  <a:ea typeface="Open Sans SemiBold"/>
                  <a:cs typeface="Arial"/>
                </a:rPr>
                <a:t>opportunities</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Recognising patterns</a:t>
              </a:r>
              <a:endParaRPr lang="en-GB" sz="3200" dirty="0">
                <a:effectLst/>
                <a:latin typeface="Arial" panose="020B0604020202020204" pitchFamily="34" charset="0"/>
                <a:ea typeface="Calibri" panose="020F0502020204030204" pitchFamily="34" charset="0"/>
                <a:cs typeface="Arial" panose="020B0604020202020204" pitchFamily="34" charset="0"/>
              </a:endParaRPr>
            </a:p>
          </p:txBody>
        </p:sp>
      </p:grpSp>
    </p:spTree>
    <p:extLst>
      <p:ext uri="{BB962C8B-B14F-4D97-AF65-F5344CB8AC3E}">
        <p14:creationId xmlns:p14="http://schemas.microsoft.com/office/powerpoint/2010/main" val="4709389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10" name="Flowchart: Off-page Connector 9">
            <a:extLst>
              <a:ext uri="{FF2B5EF4-FFF2-40B4-BE49-F238E27FC236}">
                <a16:creationId xmlns:a16="http://schemas.microsoft.com/office/drawing/2014/main" id="{4567BDFA-345B-48DF-A2F1-16E53ADAE7FE}"/>
              </a:ext>
            </a:extLst>
          </p:cNvPr>
          <p:cNvSpPr/>
          <p:nvPr/>
        </p:nvSpPr>
        <p:spPr>
          <a:xfrm rot="5400000">
            <a:off x="8325563" y="1223095"/>
            <a:ext cx="3499104" cy="4233770"/>
          </a:xfrm>
          <a:prstGeom prst="flowChartOffpageConnector">
            <a:avLst/>
          </a:prstGeom>
          <a:solidFill>
            <a:srgbClr val="FC4C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Google Shape;79;p17"/>
          <p:cNvSpPr txBox="1">
            <a:spLocks noGrp="1"/>
          </p:cNvSpPr>
          <p:nvPr>
            <p:ph type="title"/>
          </p:nvPr>
        </p:nvSpPr>
        <p:spPr>
          <a:xfrm>
            <a:off x="8947167" y="2938221"/>
            <a:ext cx="2781100" cy="1159600"/>
          </a:xfrm>
          <a:prstGeom prst="rect">
            <a:avLst/>
          </a:prstGeom>
        </p:spPr>
        <p:txBody>
          <a:bodyPr spcFirstLastPara="1" vert="horz" wrap="square" lIns="121900" tIns="121900" rIns="121900" bIns="121900" rtlCol="0" anchor="t" anchorCtr="0">
            <a:normAutofit/>
          </a:bodyPr>
          <a:lstStyle/>
          <a:p>
            <a:pPr algn="ctr"/>
            <a:r>
              <a:rPr lang="en-GB" sz="3600" b="1" dirty="0">
                <a:solidFill>
                  <a:schemeClr val="bg1"/>
                </a:solidFill>
                <a:latin typeface="Arial" panose="020B0604020202020204" pitchFamily="34" charset="0"/>
                <a:cs typeface="Arial" panose="020B0604020202020204" pitchFamily="34" charset="0"/>
              </a:rPr>
              <a:t>Activity </a:t>
            </a:r>
          </a:p>
        </p:txBody>
      </p:sp>
      <p:pic>
        <p:nvPicPr>
          <p:cNvPr id="3076" name="Picture 4" descr="OSCR | Alternative OSCR Registration logo">
            <a:extLst>
              <a:ext uri="{FF2B5EF4-FFF2-40B4-BE49-F238E27FC236}">
                <a16:creationId xmlns:a16="http://schemas.microsoft.com/office/drawing/2014/main" id="{4E357022-1AEB-455E-AC7A-1930590E6EC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3733" y="171118"/>
            <a:ext cx="6766730" cy="236835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D12E669-E919-46CF-9654-82C6F8D04C37}"/>
              </a:ext>
            </a:extLst>
          </p:cNvPr>
          <p:cNvSpPr txBox="1"/>
          <p:nvPr/>
        </p:nvSpPr>
        <p:spPr>
          <a:xfrm>
            <a:off x="640397" y="3164365"/>
            <a:ext cx="7186747" cy="2308324"/>
          </a:xfrm>
          <a:prstGeom prst="rect">
            <a:avLst/>
          </a:prstGeom>
          <a:noFill/>
        </p:spPr>
        <p:txBody>
          <a:bodyPr wrap="square">
            <a:spAutoFit/>
          </a:bodyPr>
          <a:lstStyle/>
          <a:p>
            <a:r>
              <a:rPr lang="en-GB" sz="2400" dirty="0">
                <a:latin typeface="Arial" panose="020B0604020202020204" pitchFamily="34" charset="0"/>
                <a:cs typeface="Arial" panose="020B0604020202020204" pitchFamily="34" charset="0"/>
              </a:rPr>
              <a:t>To be eligible for the YPI grant your charity must be OSCR registered. </a:t>
            </a:r>
          </a:p>
          <a:p>
            <a:endParaRPr lang="en-GB"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GB" sz="2400" dirty="0">
                <a:latin typeface="Arial" panose="020B0604020202020204" pitchFamily="34" charset="0"/>
                <a:cs typeface="Arial" panose="020B0604020202020204" pitchFamily="34" charset="0"/>
              </a:rPr>
              <a:t>Search the OSCR website </a:t>
            </a:r>
          </a:p>
          <a:p>
            <a:pPr marL="342900" indent="-342900">
              <a:buFont typeface="Wingdings" panose="05000000000000000000" pitchFamily="2" charset="2"/>
              <a:buChar char="§"/>
            </a:pPr>
            <a:r>
              <a:rPr lang="en-GB" sz="2400" dirty="0">
                <a:latin typeface="Arial" panose="020B0604020202020204" pitchFamily="34" charset="0"/>
                <a:cs typeface="Arial" panose="020B0604020202020204" pitchFamily="34" charset="0"/>
              </a:rPr>
              <a:t>Select two charities registered in your local area.</a:t>
            </a:r>
          </a:p>
          <a:p>
            <a:pPr marL="342900" indent="-342900">
              <a:buFont typeface="Wingdings" panose="05000000000000000000" pitchFamily="2" charset="2"/>
              <a:buChar char="§"/>
            </a:pPr>
            <a:r>
              <a:rPr lang="en-GB" sz="2400" dirty="0">
                <a:latin typeface="Arial" panose="020B0604020202020204" pitchFamily="34" charset="0"/>
                <a:cs typeface="Arial" panose="020B0604020202020204" pitchFamily="34" charset="0"/>
              </a:rPr>
              <a:t>Find out what they do and who they help.</a:t>
            </a:r>
          </a:p>
        </p:txBody>
      </p:sp>
    </p:spTree>
    <p:extLst>
      <p:ext uri="{BB962C8B-B14F-4D97-AF65-F5344CB8AC3E}">
        <p14:creationId xmlns:p14="http://schemas.microsoft.com/office/powerpoint/2010/main" val="38640532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227141" y="2139926"/>
            <a:ext cx="5491670" cy="4038600"/>
          </a:xfrm>
          <a:prstGeom prst="rect">
            <a:avLst/>
          </a:prstGeom>
        </p:spPr>
        <p:txBody>
          <a:bodyPr>
            <a:normAutofit fontScale="85000" lnSpcReduction="10000"/>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560070" marR="0" lvl="0" indent="-514350" defTabSz="914400" rtl="0" eaLnBrk="1" fontAlgn="auto" latinLnBrk="0" hangingPunct="1">
              <a:lnSpc>
                <a:spcPct val="90000"/>
              </a:lnSpc>
              <a:spcBef>
                <a:spcPts val="1400"/>
              </a:spcBef>
              <a:spcAft>
                <a:spcPts val="0"/>
              </a:spcAft>
              <a:buClr>
                <a:srgbClr val="A6B727"/>
              </a:buClr>
              <a:buSzPct val="80000"/>
              <a:buFont typeface="+mj-lt"/>
              <a:buAutoNum type="arabicPeriod"/>
              <a:tabLst/>
              <a:defRPr/>
            </a:pPr>
            <a:r>
              <a:rPr kumimoji="0" lang="en-GB" sz="2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rPr>
              <a:t>Search OSCR in a search engine and it should be the first website to appear.</a:t>
            </a:r>
          </a:p>
          <a:p>
            <a:pPr marL="560070" marR="0" lvl="0" indent="-514350" defTabSz="914400" rtl="0" eaLnBrk="1" fontAlgn="auto" latinLnBrk="0" hangingPunct="1">
              <a:lnSpc>
                <a:spcPct val="90000"/>
              </a:lnSpc>
              <a:spcBef>
                <a:spcPts val="1400"/>
              </a:spcBef>
              <a:spcAft>
                <a:spcPts val="0"/>
              </a:spcAft>
              <a:buClr>
                <a:srgbClr val="A6B727"/>
              </a:buClr>
              <a:buSzPct val="80000"/>
              <a:buFont typeface="+mj-lt"/>
              <a:buAutoNum type="arabicPeriod"/>
              <a:tabLst/>
              <a:defRPr/>
            </a:pPr>
            <a:r>
              <a:rPr lang="en-GB" sz="2800" dirty="0">
                <a:solidFill>
                  <a:schemeClr val="tx1"/>
                </a:solidFill>
                <a:latin typeface="Verdana" panose="020B0604030504040204" pitchFamily="34" charset="0"/>
                <a:ea typeface="Verdana" panose="020B0604030504040204" pitchFamily="34" charset="0"/>
                <a:cs typeface="Verdana" panose="020B0604030504040204" pitchFamily="34" charset="0"/>
              </a:rPr>
              <a:t>Click on it and this will appear.</a:t>
            </a:r>
          </a:p>
          <a:p>
            <a:pPr marL="560070" marR="0" lvl="0" indent="-514350" defTabSz="914400" rtl="0" eaLnBrk="1" fontAlgn="auto" latinLnBrk="0" hangingPunct="1">
              <a:lnSpc>
                <a:spcPct val="90000"/>
              </a:lnSpc>
              <a:spcBef>
                <a:spcPts val="1400"/>
              </a:spcBef>
              <a:spcAft>
                <a:spcPts val="0"/>
              </a:spcAft>
              <a:buClr>
                <a:srgbClr val="A6B727"/>
              </a:buClr>
              <a:buSzPct val="80000"/>
              <a:buFont typeface="+mj-lt"/>
              <a:buAutoNum type="arabicPeriod"/>
              <a:tabLst/>
              <a:defRPr/>
            </a:pPr>
            <a:r>
              <a:rPr kumimoji="0" lang="en-GB" sz="2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rPr>
              <a:t>Type your chosen social issue into the keywords box.</a:t>
            </a:r>
          </a:p>
          <a:p>
            <a:pPr marL="560070" marR="0" lvl="0" indent="-514350" defTabSz="914400" rtl="0" eaLnBrk="1" fontAlgn="auto" latinLnBrk="0" hangingPunct="1">
              <a:lnSpc>
                <a:spcPct val="90000"/>
              </a:lnSpc>
              <a:spcBef>
                <a:spcPts val="1400"/>
              </a:spcBef>
              <a:spcAft>
                <a:spcPts val="0"/>
              </a:spcAft>
              <a:buClr>
                <a:srgbClr val="A6B727"/>
              </a:buClr>
              <a:buSzPct val="80000"/>
              <a:buFont typeface="+mj-lt"/>
              <a:buAutoNum type="arabicPeriod"/>
              <a:tabLst/>
              <a:defRPr/>
            </a:pPr>
            <a:r>
              <a:rPr lang="en-GB" sz="2800" dirty="0">
                <a:solidFill>
                  <a:schemeClr val="tx1"/>
                </a:solidFill>
                <a:latin typeface="Verdana" panose="020B0604030504040204" pitchFamily="34" charset="0"/>
                <a:ea typeface="Verdana" panose="020B0604030504040204" pitchFamily="34" charset="0"/>
                <a:cs typeface="Verdana" panose="020B0604030504040204" pitchFamily="34" charset="0"/>
              </a:rPr>
              <a:t>Select Dumfries and Galloway Local Authority area.</a:t>
            </a:r>
          </a:p>
          <a:p>
            <a:pPr marL="560070" marR="0" lvl="0" indent="-514350" defTabSz="914400" rtl="0" eaLnBrk="1" fontAlgn="auto" latinLnBrk="0" hangingPunct="1">
              <a:lnSpc>
                <a:spcPct val="90000"/>
              </a:lnSpc>
              <a:spcBef>
                <a:spcPts val="1400"/>
              </a:spcBef>
              <a:spcAft>
                <a:spcPts val="0"/>
              </a:spcAft>
              <a:buClr>
                <a:srgbClr val="A6B727"/>
              </a:buClr>
              <a:buSzPct val="80000"/>
              <a:buFont typeface="+mj-lt"/>
              <a:buAutoNum type="arabicPeriod"/>
              <a:tabLst/>
              <a:defRPr/>
            </a:pPr>
            <a:r>
              <a:rPr kumimoji="0" lang="en-GB" sz="2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rPr>
              <a:t>Click search.</a:t>
            </a:r>
          </a:p>
          <a:p>
            <a:pPr marL="45720" marR="0" lvl="0" indent="0" algn="just" defTabSz="914400" rtl="0" eaLnBrk="1" fontAlgn="auto" latinLnBrk="0" hangingPunct="1">
              <a:lnSpc>
                <a:spcPct val="90000"/>
              </a:lnSpc>
              <a:spcBef>
                <a:spcPts val="1400"/>
              </a:spcBef>
              <a:spcAft>
                <a:spcPts val="0"/>
              </a:spcAft>
              <a:buClr>
                <a:srgbClr val="A6B727"/>
              </a:buClr>
              <a:buSzPct val="80000"/>
              <a:buFont typeface="Corbel" pitchFamily="34" charset="0"/>
              <a:buNone/>
              <a:tabLst/>
              <a:defRPr/>
            </a:pPr>
            <a:endParaRPr kumimoji="0" lang="en-GB" sz="2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endParaRPr>
          </a:p>
          <a:p>
            <a:pPr marL="45720" marR="0" lvl="0" indent="0" algn="just" defTabSz="914400" rtl="0" eaLnBrk="1" fontAlgn="auto" latinLnBrk="0" hangingPunct="1">
              <a:lnSpc>
                <a:spcPct val="90000"/>
              </a:lnSpc>
              <a:spcBef>
                <a:spcPts val="1400"/>
              </a:spcBef>
              <a:spcAft>
                <a:spcPts val="0"/>
              </a:spcAft>
              <a:buClr>
                <a:srgbClr val="A6B727"/>
              </a:buClr>
              <a:buSzPct val="80000"/>
              <a:buFont typeface="Corbel" pitchFamily="34" charset="0"/>
              <a:buNone/>
              <a:tabLst/>
              <a:defRPr/>
            </a:pPr>
            <a:endParaRPr kumimoji="0" lang="en-GB" sz="2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endParaRPr>
          </a:p>
          <a:p>
            <a:pPr marL="45720" marR="0" lvl="0" indent="0" algn="just" defTabSz="914400" rtl="0" eaLnBrk="1" fontAlgn="auto" latinLnBrk="0" hangingPunct="1">
              <a:lnSpc>
                <a:spcPct val="90000"/>
              </a:lnSpc>
              <a:spcBef>
                <a:spcPts val="1400"/>
              </a:spcBef>
              <a:spcAft>
                <a:spcPts val="0"/>
              </a:spcAft>
              <a:buClr>
                <a:srgbClr val="A6B727"/>
              </a:buClr>
              <a:buSzPct val="80000"/>
              <a:buFont typeface="Corbel" pitchFamily="34" charset="0"/>
              <a:buNone/>
              <a:tabLst/>
              <a:defRPr/>
            </a:pPr>
            <a:endParaRPr kumimoji="0" lang="en-GB" sz="2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5" name="Title 1">
            <a:extLst>
              <a:ext uri="{FF2B5EF4-FFF2-40B4-BE49-F238E27FC236}">
                <a16:creationId xmlns:a16="http://schemas.microsoft.com/office/drawing/2014/main" id="{D8D29DF1-E069-40D1-B355-2B3D816EDEAD}"/>
              </a:ext>
            </a:extLst>
          </p:cNvPr>
          <p:cNvSpPr txBox="1">
            <a:spLocks/>
          </p:cNvSpPr>
          <p:nvPr/>
        </p:nvSpPr>
        <p:spPr>
          <a:xfrm>
            <a:off x="1143000" y="609600"/>
            <a:ext cx="9875520" cy="1356360"/>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en-GB" b="1" u="sng" dirty="0">
                <a:solidFill>
                  <a:srgbClr val="FC4C02"/>
                </a:solidFill>
                <a:latin typeface="Century Gothic" panose="020B0502020202020204" pitchFamily="34" charset="0"/>
              </a:rPr>
              <a:t>Task 4 – Researching Charities</a:t>
            </a:r>
          </a:p>
        </p:txBody>
      </p:sp>
      <p:pic>
        <p:nvPicPr>
          <p:cNvPr id="6" name="Picture 5" descr="Graphical user interface, application, Teams&#10;&#10;Description automatically generated">
            <a:extLst>
              <a:ext uri="{FF2B5EF4-FFF2-40B4-BE49-F238E27FC236}">
                <a16:creationId xmlns:a16="http://schemas.microsoft.com/office/drawing/2014/main" id="{52FF241B-1561-C946-9080-5A626A77EA14}"/>
              </a:ext>
            </a:extLst>
          </p:cNvPr>
          <p:cNvPicPr>
            <a:picLocks noChangeAspect="1"/>
          </p:cNvPicPr>
          <p:nvPr/>
        </p:nvPicPr>
        <p:blipFill>
          <a:blip r:embed="rId3"/>
          <a:stretch>
            <a:fillRect/>
          </a:stretch>
        </p:blipFill>
        <p:spPr>
          <a:xfrm>
            <a:off x="6080760" y="1810747"/>
            <a:ext cx="6108784" cy="4367779"/>
          </a:xfrm>
          <a:prstGeom prst="rect">
            <a:avLst/>
          </a:prstGeom>
        </p:spPr>
      </p:pic>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2A243018-37E0-2C43-849C-10E71CAB4536}"/>
                  </a:ext>
                </a:extLst>
              </p14:cNvPr>
              <p14:cNvContentPartPr/>
              <p14:nvPr/>
            </p14:nvContentPartPr>
            <p14:xfrm>
              <a:off x="5934403" y="2546393"/>
              <a:ext cx="1932120" cy="934560"/>
            </p14:xfrm>
          </p:contentPart>
        </mc:Choice>
        <mc:Fallback xmlns="">
          <p:pic>
            <p:nvPicPr>
              <p:cNvPr id="7" name="Ink 6">
                <a:extLst>
                  <a:ext uri="{FF2B5EF4-FFF2-40B4-BE49-F238E27FC236}">
                    <a16:creationId xmlns:a16="http://schemas.microsoft.com/office/drawing/2014/main" id="{2A243018-37E0-2C43-849C-10E71CAB4536}"/>
                  </a:ext>
                </a:extLst>
              </p:cNvPr>
              <p:cNvPicPr/>
              <p:nvPr/>
            </p:nvPicPr>
            <p:blipFill>
              <a:blip r:embed="rId5"/>
              <a:stretch>
                <a:fillRect/>
              </a:stretch>
            </p:blipFill>
            <p:spPr>
              <a:xfrm>
                <a:off x="5925403" y="2537753"/>
                <a:ext cx="1949760" cy="9522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BDA9E788-917E-2040-A0A6-B5C5E1005828}"/>
                  </a:ext>
                </a:extLst>
              </p14:cNvPr>
              <p14:cNvContentPartPr/>
              <p14:nvPr/>
            </p14:nvContentPartPr>
            <p14:xfrm>
              <a:off x="8851483" y="3214553"/>
              <a:ext cx="3317400" cy="830880"/>
            </p14:xfrm>
          </p:contentPart>
        </mc:Choice>
        <mc:Fallback xmlns="">
          <p:pic>
            <p:nvPicPr>
              <p:cNvPr id="8" name="Ink 7">
                <a:extLst>
                  <a:ext uri="{FF2B5EF4-FFF2-40B4-BE49-F238E27FC236}">
                    <a16:creationId xmlns:a16="http://schemas.microsoft.com/office/drawing/2014/main" id="{BDA9E788-917E-2040-A0A6-B5C5E1005828}"/>
                  </a:ext>
                </a:extLst>
              </p:cNvPr>
              <p:cNvPicPr/>
              <p:nvPr/>
            </p:nvPicPr>
            <p:blipFill>
              <a:blip r:embed="rId7"/>
              <a:stretch>
                <a:fillRect/>
              </a:stretch>
            </p:blipFill>
            <p:spPr>
              <a:xfrm>
                <a:off x="8842843" y="3205553"/>
                <a:ext cx="3335040" cy="848520"/>
              </a:xfrm>
              <a:prstGeom prst="rect">
                <a:avLst/>
              </a:prstGeom>
            </p:spPr>
          </p:pic>
        </mc:Fallback>
      </mc:AlternateContent>
    </p:spTree>
    <p:custDataLst>
      <p:tags r:id="rId1"/>
    </p:custDataLst>
    <p:extLst>
      <p:ext uri="{BB962C8B-B14F-4D97-AF65-F5344CB8AC3E}">
        <p14:creationId xmlns:p14="http://schemas.microsoft.com/office/powerpoint/2010/main" val="34395919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10" name="Flowchart: Off-page Connector 9">
            <a:extLst>
              <a:ext uri="{FF2B5EF4-FFF2-40B4-BE49-F238E27FC236}">
                <a16:creationId xmlns:a16="http://schemas.microsoft.com/office/drawing/2014/main" id="{4567BDFA-345B-48DF-A2F1-16E53ADAE7FE}"/>
              </a:ext>
            </a:extLst>
          </p:cNvPr>
          <p:cNvSpPr/>
          <p:nvPr/>
        </p:nvSpPr>
        <p:spPr>
          <a:xfrm rot="16200000">
            <a:off x="367333" y="1312113"/>
            <a:ext cx="3499104" cy="4233770"/>
          </a:xfrm>
          <a:prstGeom prst="flowChartOffpageConnector">
            <a:avLst/>
          </a:prstGeom>
          <a:solidFill>
            <a:srgbClr val="FC4C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Google Shape;79;p17"/>
          <p:cNvSpPr txBox="1">
            <a:spLocks noGrp="1"/>
          </p:cNvSpPr>
          <p:nvPr>
            <p:ph type="title"/>
          </p:nvPr>
        </p:nvSpPr>
        <p:spPr>
          <a:xfrm>
            <a:off x="439771" y="2849198"/>
            <a:ext cx="2781100" cy="1159600"/>
          </a:xfrm>
          <a:prstGeom prst="rect">
            <a:avLst/>
          </a:prstGeom>
        </p:spPr>
        <p:txBody>
          <a:bodyPr spcFirstLastPara="1" vert="horz" wrap="square" lIns="121900" tIns="121900" rIns="121900" bIns="121900" rtlCol="0" anchor="t" anchorCtr="0">
            <a:normAutofit fontScale="90000"/>
          </a:bodyPr>
          <a:lstStyle/>
          <a:p>
            <a:pPr algn="ctr"/>
            <a:r>
              <a:rPr lang="en-GB" sz="3600" b="1" dirty="0">
                <a:solidFill>
                  <a:schemeClr val="bg1"/>
                </a:solidFill>
                <a:latin typeface="Arial" panose="020B0604020202020204" pitchFamily="34" charset="0"/>
                <a:cs typeface="Arial" panose="020B0604020202020204" pitchFamily="34" charset="0"/>
              </a:rPr>
              <a:t>Class </a:t>
            </a:r>
            <a:br>
              <a:rPr lang="en-GB" sz="3600" b="1" dirty="0">
                <a:solidFill>
                  <a:schemeClr val="bg1"/>
                </a:solidFill>
                <a:latin typeface="Arial" panose="020B0604020202020204" pitchFamily="34" charset="0"/>
                <a:cs typeface="Arial" panose="020B0604020202020204" pitchFamily="34" charset="0"/>
              </a:rPr>
            </a:br>
            <a:r>
              <a:rPr lang="en-GB" sz="3600" b="1" dirty="0">
                <a:solidFill>
                  <a:schemeClr val="bg1"/>
                </a:solidFill>
                <a:latin typeface="Arial" panose="020B0604020202020204" pitchFamily="34" charset="0"/>
                <a:cs typeface="Arial" panose="020B0604020202020204" pitchFamily="34" charset="0"/>
              </a:rPr>
              <a:t>Discussion</a:t>
            </a:r>
          </a:p>
        </p:txBody>
      </p:sp>
      <p:sp>
        <p:nvSpPr>
          <p:cNvPr id="7" name="TextBox 6">
            <a:extLst>
              <a:ext uri="{FF2B5EF4-FFF2-40B4-BE49-F238E27FC236}">
                <a16:creationId xmlns:a16="http://schemas.microsoft.com/office/drawing/2014/main" id="{239E7D9F-A110-4002-9520-5FF3AFFC411E}"/>
              </a:ext>
            </a:extLst>
          </p:cNvPr>
          <p:cNvSpPr txBox="1"/>
          <p:nvPr/>
        </p:nvSpPr>
        <p:spPr>
          <a:xfrm>
            <a:off x="4194357" y="2373460"/>
            <a:ext cx="5767940" cy="2554545"/>
          </a:xfrm>
          <a:prstGeom prst="rect">
            <a:avLst/>
          </a:prstGeom>
          <a:noFill/>
        </p:spPr>
        <p:txBody>
          <a:bodyPr wrap="square" rtlCol="0">
            <a:spAutoFit/>
          </a:bodyPr>
          <a:lstStyle/>
          <a:p>
            <a:pPr algn="ctr"/>
            <a:r>
              <a:rPr lang="en-GB" sz="3200" b="1" dirty="0">
                <a:latin typeface="Arial" panose="020B0604020202020204" pitchFamily="34" charset="0"/>
                <a:cs typeface="Arial" panose="020B0604020202020204" pitchFamily="34" charset="0"/>
              </a:rPr>
              <a:t>What charities are working in our local community?</a:t>
            </a:r>
          </a:p>
          <a:p>
            <a:pPr algn="ctr"/>
            <a:endParaRPr lang="en-GB" sz="3200" b="1" dirty="0">
              <a:latin typeface="Arial" panose="020B0604020202020204" pitchFamily="34" charset="0"/>
              <a:cs typeface="Arial" panose="020B0604020202020204" pitchFamily="34" charset="0"/>
            </a:endParaRPr>
          </a:p>
          <a:p>
            <a:pPr algn="ctr"/>
            <a:r>
              <a:rPr lang="en-GB" sz="3200" b="1" dirty="0">
                <a:latin typeface="Arial" panose="020B0604020202020204" pitchFamily="34" charset="0"/>
                <a:cs typeface="Arial" panose="020B0604020202020204" pitchFamily="34" charset="0"/>
              </a:rPr>
              <a:t>What have you found inspiring?</a:t>
            </a:r>
          </a:p>
        </p:txBody>
      </p:sp>
      <p:grpSp>
        <p:nvGrpSpPr>
          <p:cNvPr id="64" name="Group 63">
            <a:extLst>
              <a:ext uri="{FF2B5EF4-FFF2-40B4-BE49-F238E27FC236}">
                <a16:creationId xmlns:a16="http://schemas.microsoft.com/office/drawing/2014/main" id="{84E80071-045C-4B95-B33F-A2CE9A7BA2BC}"/>
              </a:ext>
            </a:extLst>
          </p:cNvPr>
          <p:cNvGrpSpPr/>
          <p:nvPr/>
        </p:nvGrpSpPr>
        <p:grpSpPr>
          <a:xfrm>
            <a:off x="8969523" y="-419970"/>
            <a:ext cx="3547233" cy="2940128"/>
            <a:chOff x="7858907" y="2035170"/>
            <a:chExt cx="3197286" cy="2709699"/>
          </a:xfrm>
          <a:solidFill>
            <a:srgbClr val="FC4C02"/>
          </a:solidFill>
        </p:grpSpPr>
        <p:pic>
          <p:nvPicPr>
            <p:cNvPr id="3" name="Graphic 2" descr="Neighborhood with solid fill">
              <a:extLst>
                <a:ext uri="{FF2B5EF4-FFF2-40B4-BE49-F238E27FC236}">
                  <a16:creationId xmlns:a16="http://schemas.microsoft.com/office/drawing/2014/main" id="{94F76C0C-2041-43B8-8938-5EBE736C643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424450" y="2113126"/>
              <a:ext cx="2631743" cy="2631743"/>
            </a:xfrm>
            <a:prstGeom prst="rect">
              <a:avLst/>
            </a:prstGeom>
          </p:spPr>
        </p:pic>
        <p:pic>
          <p:nvPicPr>
            <p:cNvPr id="12" name="Graphic 11" descr="Baby with solid fill">
              <a:extLst>
                <a:ext uri="{FF2B5EF4-FFF2-40B4-BE49-F238E27FC236}">
                  <a16:creationId xmlns:a16="http://schemas.microsoft.com/office/drawing/2014/main" id="{09465733-2678-4440-892C-6F6C361F770E}"/>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637980" y="3713350"/>
              <a:ext cx="350040" cy="350040"/>
            </a:xfrm>
            <a:prstGeom prst="rect">
              <a:avLst/>
            </a:prstGeom>
          </p:spPr>
        </p:pic>
        <p:pic>
          <p:nvPicPr>
            <p:cNvPr id="17" name="Graphic 16" descr="Mom with stroller with solid fill">
              <a:extLst>
                <a:ext uri="{FF2B5EF4-FFF2-40B4-BE49-F238E27FC236}">
                  <a16:creationId xmlns:a16="http://schemas.microsoft.com/office/drawing/2014/main" id="{FF02845F-CFD6-4D1D-852F-5497FC54FF01}"/>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979358" y="3873227"/>
              <a:ext cx="663611" cy="663611"/>
            </a:xfrm>
            <a:prstGeom prst="rect">
              <a:avLst/>
            </a:prstGeom>
          </p:spPr>
        </p:pic>
        <p:pic>
          <p:nvPicPr>
            <p:cNvPr id="27" name="Graphic 26" descr="Family with two children with solid fill">
              <a:extLst>
                <a:ext uri="{FF2B5EF4-FFF2-40B4-BE49-F238E27FC236}">
                  <a16:creationId xmlns:a16="http://schemas.microsoft.com/office/drawing/2014/main" id="{D474F914-BD60-43C6-B718-E9A5D5A72C8E}"/>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979358" y="2035170"/>
              <a:ext cx="914400" cy="914400"/>
            </a:xfrm>
            <a:prstGeom prst="rect">
              <a:avLst/>
            </a:prstGeom>
          </p:spPr>
        </p:pic>
        <p:pic>
          <p:nvPicPr>
            <p:cNvPr id="31" name="Graphic 30" descr="Two Men with solid fill">
              <a:extLst>
                <a:ext uri="{FF2B5EF4-FFF2-40B4-BE49-F238E27FC236}">
                  <a16:creationId xmlns:a16="http://schemas.microsoft.com/office/drawing/2014/main" id="{06E9E52E-8282-43DF-A413-EA1497F3FC5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858907" y="3155399"/>
              <a:ext cx="530612" cy="530612"/>
            </a:xfrm>
            <a:prstGeom prst="rect">
              <a:avLst/>
            </a:prstGeom>
          </p:spPr>
        </p:pic>
      </p:grpSp>
      <p:grpSp>
        <p:nvGrpSpPr>
          <p:cNvPr id="39" name="Group 38">
            <a:extLst>
              <a:ext uri="{FF2B5EF4-FFF2-40B4-BE49-F238E27FC236}">
                <a16:creationId xmlns:a16="http://schemas.microsoft.com/office/drawing/2014/main" id="{023DFE93-F7FD-48E5-8A24-D205E8943381}"/>
              </a:ext>
            </a:extLst>
          </p:cNvPr>
          <p:cNvGrpSpPr/>
          <p:nvPr/>
        </p:nvGrpSpPr>
        <p:grpSpPr>
          <a:xfrm>
            <a:off x="8969523" y="3619969"/>
            <a:ext cx="3598861" cy="3700420"/>
            <a:chOff x="7940704" y="1582514"/>
            <a:chExt cx="3115489" cy="3162355"/>
          </a:xfrm>
          <a:solidFill>
            <a:srgbClr val="FC4C02"/>
          </a:solidFill>
        </p:grpSpPr>
        <p:pic>
          <p:nvPicPr>
            <p:cNvPr id="40" name="Graphic 39" descr="Neighborhood with solid fill">
              <a:extLst>
                <a:ext uri="{FF2B5EF4-FFF2-40B4-BE49-F238E27FC236}">
                  <a16:creationId xmlns:a16="http://schemas.microsoft.com/office/drawing/2014/main" id="{4791C84C-D147-4F34-B33D-99804D524A2B}"/>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424450" y="2113126"/>
              <a:ext cx="2631743" cy="2631743"/>
            </a:xfrm>
            <a:prstGeom prst="rect">
              <a:avLst/>
            </a:prstGeom>
          </p:spPr>
        </p:pic>
        <p:pic>
          <p:nvPicPr>
            <p:cNvPr id="41" name="Graphic 40" descr="Woman with kid with solid fill">
              <a:extLst>
                <a:ext uri="{FF2B5EF4-FFF2-40B4-BE49-F238E27FC236}">
                  <a16:creationId xmlns:a16="http://schemas.microsoft.com/office/drawing/2014/main" id="{69657DB4-5EE6-4F05-9879-2455BFE42ECA}"/>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0294458" y="1591701"/>
              <a:ext cx="629280" cy="629280"/>
            </a:xfrm>
            <a:prstGeom prst="rect">
              <a:avLst/>
            </a:prstGeom>
          </p:spPr>
        </p:pic>
        <p:pic>
          <p:nvPicPr>
            <p:cNvPr id="44" name="Graphic 43" descr="Person in wheelchair with solid fill">
              <a:extLst>
                <a:ext uri="{FF2B5EF4-FFF2-40B4-BE49-F238E27FC236}">
                  <a16:creationId xmlns:a16="http://schemas.microsoft.com/office/drawing/2014/main" id="{788CABB8-8BD0-4A68-AA5A-41BEC99A624B}"/>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940704" y="2892737"/>
              <a:ext cx="506289" cy="506289"/>
            </a:xfrm>
            <a:prstGeom prst="rect">
              <a:avLst/>
            </a:prstGeom>
          </p:spPr>
        </p:pic>
        <p:pic>
          <p:nvPicPr>
            <p:cNvPr id="45" name="Graphic 44" descr="Man with cane with solid fill">
              <a:extLst>
                <a:ext uri="{FF2B5EF4-FFF2-40B4-BE49-F238E27FC236}">
                  <a16:creationId xmlns:a16="http://schemas.microsoft.com/office/drawing/2014/main" id="{38F46B4F-D5D9-464B-8846-07C6FB000CDE}"/>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8394736" y="2109037"/>
              <a:ext cx="570240" cy="570240"/>
            </a:xfrm>
            <a:prstGeom prst="rect">
              <a:avLst/>
            </a:prstGeom>
          </p:spPr>
        </p:pic>
        <p:pic>
          <p:nvPicPr>
            <p:cNvPr id="46" name="Graphic 45" descr="Man with baby with solid fill">
              <a:extLst>
                <a:ext uri="{FF2B5EF4-FFF2-40B4-BE49-F238E27FC236}">
                  <a16:creationId xmlns:a16="http://schemas.microsoft.com/office/drawing/2014/main" id="{0BA9C451-64AD-4382-B414-BFC34E9D3606}"/>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9046865" y="1851567"/>
              <a:ext cx="575098" cy="575098"/>
            </a:xfrm>
            <a:prstGeom prst="rect">
              <a:avLst/>
            </a:prstGeom>
          </p:spPr>
        </p:pic>
        <p:pic>
          <p:nvPicPr>
            <p:cNvPr id="48" name="Graphic 47" descr="Man with solid fill">
              <a:extLst>
                <a:ext uri="{FF2B5EF4-FFF2-40B4-BE49-F238E27FC236}">
                  <a16:creationId xmlns:a16="http://schemas.microsoft.com/office/drawing/2014/main" id="{2D906460-DE0F-4F55-A1B8-F3F772E2C5F7}"/>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9713766" y="1582514"/>
              <a:ext cx="530612" cy="530612"/>
            </a:xfrm>
            <a:prstGeom prst="rect">
              <a:avLst/>
            </a:prstGeom>
          </p:spPr>
        </p:pic>
      </p:grpSp>
      <p:pic>
        <p:nvPicPr>
          <p:cNvPr id="51" name="Graphic 50" descr="Family with two children with solid fill">
            <a:extLst>
              <a:ext uri="{FF2B5EF4-FFF2-40B4-BE49-F238E27FC236}">
                <a16:creationId xmlns:a16="http://schemas.microsoft.com/office/drawing/2014/main" id="{08EF1961-3192-410F-BFC2-A99D832C0A10}"/>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969524" y="5926803"/>
            <a:ext cx="1014482" cy="992159"/>
          </a:xfrm>
          <a:prstGeom prst="rect">
            <a:avLst/>
          </a:prstGeom>
        </p:spPr>
      </p:pic>
    </p:spTree>
    <p:extLst>
      <p:ext uri="{BB962C8B-B14F-4D97-AF65-F5344CB8AC3E}">
        <p14:creationId xmlns:p14="http://schemas.microsoft.com/office/powerpoint/2010/main" val="8476587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D64DD-3D77-104E-BA2D-1FAF7A1285C2}"/>
              </a:ext>
            </a:extLst>
          </p:cNvPr>
          <p:cNvSpPr>
            <a:spLocks noGrp="1"/>
          </p:cNvSpPr>
          <p:nvPr>
            <p:ph type="title"/>
          </p:nvPr>
        </p:nvSpPr>
        <p:spPr>
          <a:xfrm>
            <a:off x="630936" y="639520"/>
            <a:ext cx="3429000" cy="966858"/>
          </a:xfrm>
        </p:spPr>
        <p:txBody>
          <a:bodyPr vert="horz" lIns="91440" tIns="45720" rIns="91440" bIns="45720" rtlCol="0" anchor="b">
            <a:normAutofit/>
          </a:bodyPr>
          <a:lstStyle/>
          <a:p>
            <a:r>
              <a:rPr lang="en-US" sz="5400" b="1" kern="1200" dirty="0">
                <a:solidFill>
                  <a:schemeClr val="tx1"/>
                </a:solidFill>
                <a:highlight>
                  <a:srgbClr val="FFFF00"/>
                </a:highlight>
                <a:latin typeface="+mj-lt"/>
                <a:ea typeface="+mj-ea"/>
                <a:cs typeface="+mj-cs"/>
              </a:rPr>
              <a:t>Task 5</a:t>
            </a:r>
            <a:endParaRPr lang="en-US" sz="5400" kern="1200" dirty="0">
              <a:solidFill>
                <a:schemeClr val="tx1"/>
              </a:solidFill>
              <a:latin typeface="+mj-lt"/>
              <a:ea typeface="+mj-ea"/>
              <a:cs typeface="+mj-cs"/>
            </a:endParaRPr>
          </a:p>
        </p:txBody>
      </p:sp>
      <p:sp>
        <p:nvSpPr>
          <p:cNvPr id="4" name="Content Placeholder 3">
            <a:extLst>
              <a:ext uri="{FF2B5EF4-FFF2-40B4-BE49-F238E27FC236}">
                <a16:creationId xmlns:a16="http://schemas.microsoft.com/office/drawing/2014/main" id="{D26FC3F3-2AEA-F34F-B509-B2AB40BC5DF2}"/>
              </a:ext>
            </a:extLst>
          </p:cNvPr>
          <p:cNvSpPr>
            <a:spLocks noGrp="1"/>
          </p:cNvSpPr>
          <p:nvPr>
            <p:ph sz="half" idx="2"/>
          </p:nvPr>
        </p:nvSpPr>
        <p:spPr>
          <a:xfrm>
            <a:off x="630936" y="1723643"/>
            <a:ext cx="3429000" cy="3410712"/>
          </a:xfrm>
          <a:ln>
            <a:solidFill>
              <a:schemeClr val="tx1"/>
            </a:solidFill>
          </a:ln>
        </p:spPr>
        <p:txBody>
          <a:bodyPr vert="horz" lIns="91440" tIns="45720" rIns="91440" bIns="45720" rtlCol="0" anchor="t">
            <a:normAutofit/>
          </a:bodyPr>
          <a:lstStyle/>
          <a:p>
            <a:r>
              <a:rPr lang="en-US" sz="2400" dirty="0"/>
              <a:t>You must choose three charities that help tackle your social issue. </a:t>
            </a:r>
          </a:p>
          <a:p>
            <a:r>
              <a:rPr lang="en-US" sz="2400" dirty="0"/>
              <a:t>You should find out the listed information for each charity and then decide which charity you are going to represent.</a:t>
            </a:r>
          </a:p>
          <a:p>
            <a:endParaRPr lang="en-US" sz="2400" dirty="0"/>
          </a:p>
        </p:txBody>
      </p:sp>
      <p:pic>
        <p:nvPicPr>
          <p:cNvPr id="6" name="Content Placeholder 5" descr="Calendar&#10;&#10;Description automatically generated">
            <a:extLst>
              <a:ext uri="{FF2B5EF4-FFF2-40B4-BE49-F238E27FC236}">
                <a16:creationId xmlns:a16="http://schemas.microsoft.com/office/drawing/2014/main" id="{623312C0-A093-F842-974A-A9780C71574E}"/>
              </a:ext>
            </a:extLst>
          </p:cNvPr>
          <p:cNvPicPr>
            <a:picLocks noGrp="1" noChangeAspect="1"/>
          </p:cNvPicPr>
          <p:nvPr>
            <p:ph sz="half" idx="1"/>
          </p:nvPr>
        </p:nvPicPr>
        <p:blipFill>
          <a:blip r:embed="rId2"/>
          <a:stretch>
            <a:fillRect/>
          </a:stretch>
        </p:blipFill>
        <p:spPr>
          <a:xfrm>
            <a:off x="4654296" y="1262958"/>
            <a:ext cx="6903720" cy="4332083"/>
          </a:xfrm>
          <a:prstGeom prst="rect">
            <a:avLst/>
          </a:prstGeom>
        </p:spPr>
      </p:pic>
      <p:sp>
        <p:nvSpPr>
          <p:cNvPr id="3" name="TextBox 2">
            <a:extLst>
              <a:ext uri="{FF2B5EF4-FFF2-40B4-BE49-F238E27FC236}">
                <a16:creationId xmlns:a16="http://schemas.microsoft.com/office/drawing/2014/main" id="{21323552-2E2B-A66B-C989-BEB9262337B3}"/>
              </a:ext>
            </a:extLst>
          </p:cNvPr>
          <p:cNvSpPr txBox="1"/>
          <p:nvPr/>
        </p:nvSpPr>
        <p:spPr>
          <a:xfrm>
            <a:off x="1141624" y="5374663"/>
            <a:ext cx="2407623" cy="954107"/>
          </a:xfrm>
          <a:prstGeom prst="rect">
            <a:avLst/>
          </a:prstGeom>
          <a:solidFill>
            <a:srgbClr val="FFFF00"/>
          </a:solidFill>
          <a:ln w="28575">
            <a:solidFill>
              <a:schemeClr val="tx1"/>
            </a:solidFill>
          </a:ln>
        </p:spPr>
        <p:txBody>
          <a:bodyPr wrap="square" rtlCol="0">
            <a:spAutoFit/>
          </a:bodyPr>
          <a:lstStyle/>
          <a:p>
            <a:pPr algn="ctr"/>
            <a:r>
              <a:rPr lang="en-GB" sz="2800" dirty="0">
                <a:latin typeface="Verdana" panose="020B0604030504040204" pitchFamily="34" charset="0"/>
                <a:ea typeface="Verdana" panose="020B0604030504040204" pitchFamily="34" charset="0"/>
                <a:cs typeface="Verdana" panose="020B0604030504040204" pitchFamily="34" charset="0"/>
              </a:rPr>
              <a:t>Booklet pages 9-10 </a:t>
            </a:r>
          </a:p>
        </p:txBody>
      </p:sp>
    </p:spTree>
    <p:extLst>
      <p:ext uri="{BB962C8B-B14F-4D97-AF65-F5344CB8AC3E}">
        <p14:creationId xmlns:p14="http://schemas.microsoft.com/office/powerpoint/2010/main" val="1093671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960E5-30CB-044C-AD51-F60AD36D57D2}"/>
              </a:ext>
            </a:extLst>
          </p:cNvPr>
          <p:cNvSpPr>
            <a:spLocks noGrp="1"/>
          </p:cNvSpPr>
          <p:nvPr>
            <p:ph type="title"/>
          </p:nvPr>
        </p:nvSpPr>
        <p:spPr>
          <a:xfrm>
            <a:off x="630936" y="639520"/>
            <a:ext cx="3429000" cy="1719072"/>
          </a:xfrm>
        </p:spPr>
        <p:txBody>
          <a:bodyPr anchor="b">
            <a:normAutofit/>
          </a:bodyPr>
          <a:lstStyle/>
          <a:p>
            <a:r>
              <a:rPr lang="en-GB" sz="3800" b="1" dirty="0">
                <a:highlight>
                  <a:srgbClr val="FFFF00"/>
                </a:highlight>
              </a:rPr>
              <a:t>Task 6</a:t>
            </a:r>
            <a:r>
              <a:rPr lang="en-GB" sz="3800" b="1" dirty="0"/>
              <a:t> – Research your charity</a:t>
            </a:r>
            <a:endParaRPr lang="en-GB" sz="3800" dirty="0"/>
          </a:p>
        </p:txBody>
      </p:sp>
      <p:sp>
        <p:nvSpPr>
          <p:cNvPr id="3" name="Content Placeholder 2">
            <a:extLst>
              <a:ext uri="{FF2B5EF4-FFF2-40B4-BE49-F238E27FC236}">
                <a16:creationId xmlns:a16="http://schemas.microsoft.com/office/drawing/2014/main" id="{7B040E52-3CFB-E34B-AE2F-E15F26DED2D7}"/>
              </a:ext>
            </a:extLst>
          </p:cNvPr>
          <p:cNvSpPr>
            <a:spLocks noGrp="1"/>
          </p:cNvSpPr>
          <p:nvPr>
            <p:ph idx="1"/>
          </p:nvPr>
        </p:nvSpPr>
        <p:spPr>
          <a:xfrm>
            <a:off x="630936" y="2807208"/>
            <a:ext cx="4220464" cy="3771392"/>
          </a:xfrm>
        </p:spPr>
        <p:txBody>
          <a:bodyPr anchor="t">
            <a:normAutofit/>
          </a:bodyPr>
          <a:lstStyle/>
          <a:p>
            <a:r>
              <a:rPr lang="en-GB" sz="2000" dirty="0"/>
              <a:t>Once you have chosen the charity you would like to represent, you must now become an expert on who they are and what they do.</a:t>
            </a:r>
          </a:p>
          <a:p>
            <a:r>
              <a:rPr lang="en-GB" sz="2000" dirty="0"/>
              <a:t>Complete page 16 in the booklet.</a:t>
            </a:r>
          </a:p>
          <a:p>
            <a:r>
              <a:rPr lang="en-GB" sz="2000" dirty="0"/>
              <a:t>You must find out all the listed information. Use their website to help you!</a:t>
            </a:r>
          </a:p>
          <a:p>
            <a:r>
              <a:rPr lang="en-GB" sz="2000" dirty="0"/>
              <a:t>Any information you cannot find should be written down as a question to ask the charity.</a:t>
            </a:r>
          </a:p>
        </p:txBody>
      </p:sp>
      <p:pic>
        <p:nvPicPr>
          <p:cNvPr id="6" name="Picture 5" descr="A paper with text on it&#10;&#10;Description automatically generated">
            <a:extLst>
              <a:ext uri="{FF2B5EF4-FFF2-40B4-BE49-F238E27FC236}">
                <a16:creationId xmlns:a16="http://schemas.microsoft.com/office/drawing/2014/main" id="{4871DCBB-EE8E-3D87-0BEC-69079F47E8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7536" y="215900"/>
            <a:ext cx="5956300" cy="6362700"/>
          </a:xfrm>
          <a:prstGeom prst="rect">
            <a:avLst/>
          </a:prstGeom>
        </p:spPr>
      </p:pic>
    </p:spTree>
    <p:extLst>
      <p:ext uri="{BB962C8B-B14F-4D97-AF65-F5344CB8AC3E}">
        <p14:creationId xmlns:p14="http://schemas.microsoft.com/office/powerpoint/2010/main" val="13386633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25">
            <a:extLst>
              <a:ext uri="{FF2B5EF4-FFF2-40B4-BE49-F238E27FC236}">
                <a16:creationId xmlns:a16="http://schemas.microsoft.com/office/drawing/2014/main" id="{3B3441C5-D2F2-4B35-B830-EF60DFC79B04}"/>
              </a:ext>
            </a:extLst>
          </p:cNvPr>
          <p:cNvSpPr txBox="1">
            <a:spLocks noChangeArrowheads="1"/>
          </p:cNvSpPr>
          <p:nvPr/>
        </p:nvSpPr>
        <p:spPr bwMode="auto">
          <a:xfrm>
            <a:off x="2482215" y="0"/>
            <a:ext cx="7227570" cy="1439880"/>
          </a:xfrm>
          <a:prstGeom prst="flowChartOffpageConnector">
            <a:avLst/>
          </a:prstGeom>
          <a:solidFill>
            <a:srgbClr val="00ABC9"/>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B9ACF51-9040-4E92-9714-5B38B8E78BE3}"/>
              </a:ext>
            </a:extLst>
          </p:cNvPr>
          <p:cNvSpPr txBox="1"/>
          <p:nvPr/>
        </p:nvSpPr>
        <p:spPr>
          <a:xfrm>
            <a:off x="3277737" y="352275"/>
            <a:ext cx="5636526" cy="735330"/>
          </a:xfrm>
          <a:prstGeom prst="rect">
            <a:avLst/>
          </a:prstGeom>
          <a:noFill/>
        </p:spPr>
        <p:txBody>
          <a:bodyPr wrap="square" rtlCol="0">
            <a:spAutoFit/>
          </a:bodyPr>
          <a:lstStyle/>
          <a:p>
            <a:pPr algn="ctr">
              <a:lnSpc>
                <a:spcPct val="110000"/>
              </a:lnSpc>
              <a:spcAft>
                <a:spcPts val="1800"/>
              </a:spcAft>
            </a:pPr>
            <a:r>
              <a:rPr lang="en-GB" sz="4000" dirty="0">
                <a:solidFill>
                  <a:schemeClr val="bg1"/>
                </a:solidFill>
                <a:latin typeface="Arial Black" panose="020B0A04020102020204" pitchFamily="34" charset="0"/>
                <a:ea typeface="Calibri" panose="020F0502020204030204" pitchFamily="34" charset="0"/>
                <a:cs typeface="Arial" panose="020B0604020202020204" pitchFamily="34" charset="0"/>
              </a:rPr>
              <a:t>Tasks for Monday</a:t>
            </a:r>
            <a:endParaRPr lang="en-GB" sz="4000" dirty="0">
              <a:solidFill>
                <a:schemeClr val="bg1"/>
              </a:solidFill>
              <a:effectLst/>
              <a:latin typeface="Arial Black" panose="020B0A04020102020204" pitchFamily="34" charset="0"/>
              <a:ea typeface="Calibri" panose="020F0502020204030204" pitchFamily="34" charset="0"/>
              <a:cs typeface="Arial" panose="020B0604020202020204" pitchFamily="34" charset="0"/>
            </a:endParaRPr>
          </a:p>
        </p:txBody>
      </p:sp>
      <p:graphicFrame>
        <p:nvGraphicFramePr>
          <p:cNvPr id="5" name="Content Placeholder 2">
            <a:extLst>
              <a:ext uri="{FF2B5EF4-FFF2-40B4-BE49-F238E27FC236}">
                <a16:creationId xmlns:a16="http://schemas.microsoft.com/office/drawing/2014/main" id="{8A8A5021-3FCE-5F22-C047-5B7E5742C1B7}"/>
              </a:ext>
            </a:extLst>
          </p:cNvPr>
          <p:cNvGraphicFramePr>
            <a:graphicFrameLocks noGrp="1"/>
          </p:cNvGraphicFramePr>
          <p:nvPr>
            <p:ph idx="1"/>
            <p:extLst>
              <p:ext uri="{D42A27DB-BD31-4B8C-83A1-F6EECF244321}">
                <p14:modId xmlns:p14="http://schemas.microsoft.com/office/powerpoint/2010/main" val="1669792410"/>
              </p:ext>
            </p:extLst>
          </p:nvPr>
        </p:nvGraphicFramePr>
        <p:xfrm>
          <a:off x="387927" y="1825625"/>
          <a:ext cx="1138843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BD2D9F08-AFBC-95CD-C415-2FC18794CD92}"/>
              </a:ext>
            </a:extLst>
          </p:cNvPr>
          <p:cNvSpPr txBox="1"/>
          <p:nvPr/>
        </p:nvSpPr>
        <p:spPr>
          <a:xfrm>
            <a:off x="672384" y="6153542"/>
            <a:ext cx="10819522" cy="461665"/>
          </a:xfrm>
          <a:prstGeom prst="rect">
            <a:avLst/>
          </a:prstGeom>
          <a:solidFill>
            <a:srgbClr val="FFFF00"/>
          </a:solidFill>
          <a:ln w="28575">
            <a:solidFill>
              <a:schemeClr val="tx1"/>
            </a:solidFill>
          </a:ln>
        </p:spPr>
        <p:txBody>
          <a:bodyPr wrap="square" rtlCol="0">
            <a:spAutoFit/>
          </a:bodyPr>
          <a:lstStyle/>
          <a:p>
            <a:pPr algn="ctr"/>
            <a:r>
              <a:rPr lang="en-GB" sz="2400" dirty="0">
                <a:latin typeface="Verdana" panose="020B0604030504040204" pitchFamily="34" charset="0"/>
                <a:ea typeface="Verdana" panose="020B0604030504040204" pitchFamily="34" charset="0"/>
                <a:cs typeface="Verdana" panose="020B0604030504040204" pitchFamily="34" charset="0"/>
              </a:rPr>
              <a:t>By the end of today, you should have completed booklet pages 1-10</a:t>
            </a:r>
          </a:p>
        </p:txBody>
      </p:sp>
    </p:spTree>
    <p:extLst>
      <p:ext uri="{BB962C8B-B14F-4D97-AF65-F5344CB8AC3E}">
        <p14:creationId xmlns:p14="http://schemas.microsoft.com/office/powerpoint/2010/main" val="4239864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25">
            <a:extLst>
              <a:ext uri="{FF2B5EF4-FFF2-40B4-BE49-F238E27FC236}">
                <a16:creationId xmlns:a16="http://schemas.microsoft.com/office/drawing/2014/main" id="{3B3441C5-D2F2-4B35-B830-EF60DFC79B04}"/>
              </a:ext>
            </a:extLst>
          </p:cNvPr>
          <p:cNvSpPr txBox="1">
            <a:spLocks noChangeArrowheads="1"/>
          </p:cNvSpPr>
          <p:nvPr/>
        </p:nvSpPr>
        <p:spPr bwMode="auto">
          <a:xfrm>
            <a:off x="2482215" y="0"/>
            <a:ext cx="7227570" cy="1439880"/>
          </a:xfrm>
          <a:prstGeom prst="flowChartOffpageConnector">
            <a:avLst/>
          </a:prstGeom>
          <a:solidFill>
            <a:srgbClr val="00ABC9"/>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B9ACF51-9040-4E92-9714-5B38B8E78BE3}"/>
              </a:ext>
            </a:extLst>
          </p:cNvPr>
          <p:cNvSpPr txBox="1"/>
          <p:nvPr/>
        </p:nvSpPr>
        <p:spPr>
          <a:xfrm>
            <a:off x="3246070" y="376085"/>
            <a:ext cx="5636526" cy="478080"/>
          </a:xfrm>
          <a:prstGeom prst="rect">
            <a:avLst/>
          </a:prstGeom>
          <a:noFill/>
        </p:spPr>
        <p:txBody>
          <a:bodyPr wrap="square" rtlCol="0">
            <a:spAutoFit/>
          </a:bodyPr>
          <a:lstStyle/>
          <a:p>
            <a:pPr algn="ctr">
              <a:lnSpc>
                <a:spcPct val="110000"/>
              </a:lnSpc>
              <a:spcAft>
                <a:spcPts val="1800"/>
              </a:spcAft>
            </a:pPr>
            <a:r>
              <a:rPr lang="en-GB" sz="2400" dirty="0">
                <a:solidFill>
                  <a:schemeClr val="bg1"/>
                </a:solidFill>
                <a:latin typeface="Arial Black" panose="020B0A04020102020204" pitchFamily="34" charset="0"/>
                <a:ea typeface="Calibri" panose="020F0502020204030204" pitchFamily="34" charset="0"/>
                <a:cs typeface="Arial" panose="020B0604020202020204" pitchFamily="34" charset="0"/>
              </a:rPr>
              <a:t>YPI Launch</a:t>
            </a:r>
            <a:endParaRPr lang="en-GB" sz="2400" dirty="0">
              <a:solidFill>
                <a:schemeClr val="bg1"/>
              </a:solidFill>
              <a:effectLst/>
              <a:latin typeface="Arial Black" panose="020B0A040201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5DF5A470-D569-10BD-DFC4-12D42EEDC826}"/>
              </a:ext>
            </a:extLst>
          </p:cNvPr>
          <p:cNvSpPr txBox="1"/>
          <p:nvPr/>
        </p:nvSpPr>
        <p:spPr>
          <a:xfrm>
            <a:off x="1389413" y="6008914"/>
            <a:ext cx="9132125" cy="369332"/>
          </a:xfrm>
          <a:prstGeom prst="rect">
            <a:avLst/>
          </a:prstGeom>
          <a:noFill/>
          <a:ln>
            <a:solidFill>
              <a:srgbClr val="0070C0"/>
            </a:solidFill>
          </a:ln>
        </p:spPr>
        <p:txBody>
          <a:bodyPr wrap="square" rtlCol="0">
            <a:spAutoFit/>
          </a:bodyPr>
          <a:lstStyle/>
          <a:p>
            <a:pPr algn="ctr"/>
            <a:r>
              <a:rPr lang="en-GB" dirty="0">
                <a:hlinkClick r:id="rId2"/>
              </a:rPr>
              <a:t>https://ypiscotland.org.uk/school-zone/</a:t>
            </a:r>
            <a:r>
              <a:rPr lang="en-GB" dirty="0"/>
              <a:t> </a:t>
            </a:r>
          </a:p>
        </p:txBody>
      </p:sp>
      <p:pic>
        <p:nvPicPr>
          <p:cNvPr id="20" name="Picture 19" descr="A picture containing text, graphics, graphic design, font&#10;&#10;Description automatically generated">
            <a:extLst>
              <a:ext uri="{FF2B5EF4-FFF2-40B4-BE49-F238E27FC236}">
                <a16:creationId xmlns:a16="http://schemas.microsoft.com/office/drawing/2014/main" id="{85D6D4EB-71A1-B4C3-260C-41A0EDCD26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4767" y="1557952"/>
            <a:ext cx="9242466" cy="4139199"/>
          </a:xfrm>
          <a:prstGeom prst="rect">
            <a:avLst/>
          </a:prstGeom>
        </p:spPr>
      </p:pic>
    </p:spTree>
    <p:extLst>
      <p:ext uri="{BB962C8B-B14F-4D97-AF65-F5344CB8AC3E}">
        <p14:creationId xmlns:p14="http://schemas.microsoft.com/office/powerpoint/2010/main" val="36939774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2" name="Rectangle 1">
            <a:extLst>
              <a:ext uri="{FF2B5EF4-FFF2-40B4-BE49-F238E27FC236}">
                <a16:creationId xmlns:a16="http://schemas.microsoft.com/office/drawing/2014/main" id="{2EB3B359-BC87-482E-95B8-03B071227D5F}"/>
              </a:ext>
            </a:extLst>
          </p:cNvPr>
          <p:cNvSpPr/>
          <p:nvPr/>
        </p:nvSpPr>
        <p:spPr>
          <a:xfrm>
            <a:off x="-3" y="2989150"/>
            <a:ext cx="12192002" cy="4029095"/>
          </a:xfrm>
          <a:prstGeom prst="rect">
            <a:avLst/>
          </a:prstGeom>
          <a:solidFill>
            <a:srgbClr val="BAD7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group of people in a crowd&#10;&#10;Description automatically generated with low confidence">
            <a:extLst>
              <a:ext uri="{FF2B5EF4-FFF2-40B4-BE49-F238E27FC236}">
                <a16:creationId xmlns:a16="http://schemas.microsoft.com/office/drawing/2014/main" id="{4574BB28-BA58-49E5-B35E-0B23FC7A872C}"/>
              </a:ext>
            </a:extLst>
          </p:cNvPr>
          <p:cNvPicPr>
            <a:picLocks noChangeAspect="1"/>
          </p:cNvPicPr>
          <p:nvPr/>
        </p:nvPicPr>
        <p:blipFill rotWithShape="1">
          <a:blip r:embed="rId3" cstate="email">
            <a:duotone>
              <a:prstClr val="black"/>
              <a:srgbClr val="BAD739">
                <a:tint val="45000"/>
                <a:satMod val="400000"/>
              </a:srgbClr>
            </a:duotone>
            <a:alphaModFix amt="35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3" y="2989149"/>
            <a:ext cx="12351227" cy="4029095"/>
          </a:xfrm>
          <a:prstGeom prst="rect">
            <a:avLst/>
          </a:prstGeom>
        </p:spPr>
      </p:pic>
      <p:sp>
        <p:nvSpPr>
          <p:cNvPr id="4" name="TextBox 3">
            <a:extLst>
              <a:ext uri="{FF2B5EF4-FFF2-40B4-BE49-F238E27FC236}">
                <a16:creationId xmlns:a16="http://schemas.microsoft.com/office/drawing/2014/main" id="{CC364C0F-A258-4F34-85AC-11B4E9CCEF2C}"/>
              </a:ext>
            </a:extLst>
          </p:cNvPr>
          <p:cNvSpPr txBox="1"/>
          <p:nvPr/>
        </p:nvSpPr>
        <p:spPr>
          <a:xfrm>
            <a:off x="908427" y="757769"/>
            <a:ext cx="8900161" cy="4462760"/>
          </a:xfrm>
          <a:prstGeom prst="rect">
            <a:avLst/>
          </a:prstGeom>
          <a:noFill/>
        </p:spPr>
        <p:txBody>
          <a:bodyPr wrap="square" rtlCol="0">
            <a:spAutoFit/>
          </a:bodyPr>
          <a:lstStyle/>
          <a:p>
            <a:pPr>
              <a:lnSpc>
                <a:spcPct val="200000"/>
              </a:lnSpc>
            </a:pPr>
            <a:r>
              <a:rPr lang="en-GB" sz="8800" b="1" spc="-150" dirty="0">
                <a:solidFill>
                  <a:schemeClr val="tx1">
                    <a:lumMod val="85000"/>
                    <a:lumOff val="15000"/>
                  </a:schemeClr>
                </a:solidFill>
                <a:latin typeface="Arial" panose="020B0604020202020204" pitchFamily="34" charset="0"/>
                <a:cs typeface="Arial" panose="020B0604020202020204" pitchFamily="34" charset="0"/>
              </a:rPr>
              <a:t> </a:t>
            </a:r>
          </a:p>
          <a:p>
            <a:r>
              <a:rPr lang="en-GB" sz="5400" b="1" spc="-300" dirty="0">
                <a:solidFill>
                  <a:schemeClr val="bg1"/>
                </a:solidFill>
                <a:latin typeface="Arial" panose="020B0604020202020204" pitchFamily="34" charset="0"/>
                <a:cs typeface="Arial" panose="020B0604020202020204" pitchFamily="34" charset="0"/>
              </a:rPr>
              <a:t>IS ABOUT </a:t>
            </a:r>
          </a:p>
          <a:p>
            <a:r>
              <a:rPr lang="en-GB" sz="5400" b="1" spc="-300" dirty="0">
                <a:solidFill>
                  <a:schemeClr val="bg1"/>
                </a:solidFill>
                <a:latin typeface="Arial" panose="020B0604020202020204" pitchFamily="34" charset="0"/>
                <a:cs typeface="Arial" panose="020B0604020202020204" pitchFamily="34" charset="0"/>
              </a:rPr>
              <a:t>TEAMWORK  </a:t>
            </a:r>
          </a:p>
        </p:txBody>
      </p:sp>
      <p:pic>
        <p:nvPicPr>
          <p:cNvPr id="10" name="Picture 9" descr="A picture containing text&#10;&#10;Description automatically generated">
            <a:extLst>
              <a:ext uri="{FF2B5EF4-FFF2-40B4-BE49-F238E27FC236}">
                <a16:creationId xmlns:a16="http://schemas.microsoft.com/office/drawing/2014/main" id="{4C9DF3AF-84EF-4274-8404-B54770EE3E1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99495" y="549465"/>
            <a:ext cx="2548379" cy="2043898"/>
          </a:xfrm>
          <a:prstGeom prst="rect">
            <a:avLst/>
          </a:prstGeom>
        </p:spPr>
      </p:pic>
      <p:sp>
        <p:nvSpPr>
          <p:cNvPr id="8" name="Rectangle 7">
            <a:extLst>
              <a:ext uri="{FF2B5EF4-FFF2-40B4-BE49-F238E27FC236}">
                <a16:creationId xmlns:a16="http://schemas.microsoft.com/office/drawing/2014/main" id="{7B34A224-C138-4D91-8031-D4BE5210B585}"/>
              </a:ext>
            </a:extLst>
          </p:cNvPr>
          <p:cNvSpPr/>
          <p:nvPr/>
        </p:nvSpPr>
        <p:spPr>
          <a:xfrm>
            <a:off x="3179928" y="2292824"/>
            <a:ext cx="649287" cy="300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454169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43CFDD2C-320B-4D76-BE8A-466159E80306}"/>
              </a:ext>
            </a:extLst>
          </p:cNvPr>
          <p:cNvSpPr>
            <a:spLocks noChangeArrowheads="1"/>
          </p:cNvSpPr>
          <p:nvPr/>
        </p:nvSpPr>
        <p:spPr bwMode="auto">
          <a:xfrm>
            <a:off x="1547209" y="2859614"/>
            <a:ext cx="10026092" cy="3354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15900" algn="l"/>
              </a:tabLst>
              <a:defRPr>
                <a:solidFill>
                  <a:schemeClr val="tx1"/>
                </a:solidFill>
                <a:latin typeface="Arial" panose="020B0604020202020204" pitchFamily="34" charset="0"/>
              </a:defRPr>
            </a:lvl1pPr>
            <a:lvl2pPr eaLnBrk="0" fontAlgn="base" hangingPunct="0">
              <a:spcBef>
                <a:spcPct val="0"/>
              </a:spcBef>
              <a:spcAft>
                <a:spcPct val="0"/>
              </a:spcAft>
              <a:tabLst>
                <a:tab pos="215900" algn="l"/>
              </a:tabLst>
              <a:defRPr>
                <a:solidFill>
                  <a:schemeClr val="tx1"/>
                </a:solidFill>
                <a:latin typeface="Arial" panose="020B0604020202020204" pitchFamily="34" charset="0"/>
              </a:defRPr>
            </a:lvl2pPr>
            <a:lvl3pPr eaLnBrk="0" fontAlgn="base" hangingPunct="0">
              <a:spcBef>
                <a:spcPct val="0"/>
              </a:spcBef>
              <a:spcAft>
                <a:spcPct val="0"/>
              </a:spcAft>
              <a:tabLst>
                <a:tab pos="215900" algn="l"/>
              </a:tabLst>
              <a:defRPr>
                <a:solidFill>
                  <a:schemeClr val="tx1"/>
                </a:solidFill>
                <a:latin typeface="Arial" panose="020B0604020202020204" pitchFamily="34" charset="0"/>
              </a:defRPr>
            </a:lvl3pPr>
            <a:lvl4pPr eaLnBrk="0" fontAlgn="base" hangingPunct="0">
              <a:spcBef>
                <a:spcPct val="0"/>
              </a:spcBef>
              <a:spcAft>
                <a:spcPct val="0"/>
              </a:spcAft>
              <a:tabLst>
                <a:tab pos="215900" algn="l"/>
              </a:tabLst>
              <a:defRPr>
                <a:solidFill>
                  <a:schemeClr val="tx1"/>
                </a:solidFill>
                <a:latin typeface="Arial" panose="020B0604020202020204" pitchFamily="34" charset="0"/>
              </a:defRPr>
            </a:lvl4pPr>
            <a:lvl5pPr eaLnBrk="0" fontAlgn="base" hangingPunct="0">
              <a:spcBef>
                <a:spcPct val="0"/>
              </a:spcBef>
              <a:spcAft>
                <a:spcPct val="0"/>
              </a:spcAft>
              <a:tabLst>
                <a:tab pos="215900" algn="l"/>
              </a:tabLst>
              <a:defRPr>
                <a:solidFill>
                  <a:schemeClr val="tx1"/>
                </a:solidFill>
                <a:latin typeface="Arial" panose="020B0604020202020204" pitchFamily="34" charset="0"/>
              </a:defRPr>
            </a:lvl5pPr>
            <a:lvl6pPr eaLnBrk="0" fontAlgn="base" hangingPunct="0">
              <a:spcBef>
                <a:spcPct val="0"/>
              </a:spcBef>
              <a:spcAft>
                <a:spcPct val="0"/>
              </a:spcAft>
              <a:tabLst>
                <a:tab pos="215900" algn="l"/>
              </a:tabLst>
              <a:defRPr>
                <a:solidFill>
                  <a:schemeClr val="tx1"/>
                </a:solidFill>
                <a:latin typeface="Arial" panose="020B0604020202020204" pitchFamily="34" charset="0"/>
              </a:defRPr>
            </a:lvl6pPr>
            <a:lvl7pPr eaLnBrk="0" fontAlgn="base" hangingPunct="0">
              <a:spcBef>
                <a:spcPct val="0"/>
              </a:spcBef>
              <a:spcAft>
                <a:spcPct val="0"/>
              </a:spcAft>
              <a:tabLst>
                <a:tab pos="215900" algn="l"/>
              </a:tabLst>
              <a:defRPr>
                <a:solidFill>
                  <a:schemeClr val="tx1"/>
                </a:solidFill>
                <a:latin typeface="Arial" panose="020B0604020202020204" pitchFamily="34" charset="0"/>
              </a:defRPr>
            </a:lvl7pPr>
            <a:lvl8pPr eaLnBrk="0" fontAlgn="base" hangingPunct="0">
              <a:spcBef>
                <a:spcPct val="0"/>
              </a:spcBef>
              <a:spcAft>
                <a:spcPct val="0"/>
              </a:spcAft>
              <a:tabLst>
                <a:tab pos="215900" algn="l"/>
              </a:tabLst>
              <a:defRPr>
                <a:solidFill>
                  <a:schemeClr val="tx1"/>
                </a:solidFill>
                <a:latin typeface="Arial" panose="020B0604020202020204" pitchFamily="34" charset="0"/>
              </a:defRPr>
            </a:lvl8pPr>
            <a:lvl9pPr eaLnBrk="0" fontAlgn="base" hangingPunct="0">
              <a:spcBef>
                <a:spcPct val="0"/>
              </a:spcBef>
              <a:spcAft>
                <a:spcPct val="0"/>
              </a:spcAft>
              <a:tabLst>
                <a:tab pos="2159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15900" algn="l"/>
              </a:tabLst>
            </a:pPr>
            <a:r>
              <a:rPr kumimoji="0" lang="en-GB" altLang="en-US" sz="2400" b="0" i="0" u="none" strike="noStrike" cap="none" normalizeH="0" baseline="0" dirty="0">
                <a:ln>
                  <a:noFill/>
                </a:ln>
                <a:solidFill>
                  <a:srgbClr val="DE1F82"/>
                </a:solidFill>
                <a:effectLst/>
                <a:latin typeface="Arial" panose="020B0604020202020204" pitchFamily="34" charset="0"/>
                <a:ea typeface="Calibri" panose="020F0502020204030204" pitchFamily="34" charset="0"/>
                <a:cs typeface="Arial" panose="020B0604020202020204" pitchFamily="34" charset="0"/>
              </a:rPr>
              <a:t>Learning intentions:</a:t>
            </a:r>
          </a:p>
          <a:p>
            <a:pPr marL="0" marR="0" lvl="0" indent="0" algn="l" defTabSz="914400" rtl="0" eaLnBrk="0" fontAlgn="base" latinLnBrk="0" hangingPunct="0">
              <a:lnSpc>
                <a:spcPct val="100000"/>
              </a:lnSpc>
              <a:spcBef>
                <a:spcPct val="0"/>
              </a:spcBef>
              <a:spcAft>
                <a:spcPct val="0"/>
              </a:spcAft>
              <a:buClrTx/>
              <a:buSzTx/>
              <a:buFontTx/>
              <a:buNone/>
              <a:tabLst>
                <a:tab pos="215900" algn="l"/>
              </a:tabLst>
            </a:pPr>
            <a:endParaRPr kumimoji="0" lang="en-GB" altLang="en-US" sz="1600" b="0" i="0" u="none" strike="noStrike" cap="none" normalizeH="0" baseline="0" dirty="0">
              <a:ln>
                <a:noFill/>
              </a:ln>
              <a:solidFill>
                <a:schemeClr val="tx1"/>
              </a:solidFill>
              <a:effectLst/>
            </a:endParaRPr>
          </a:p>
          <a:p>
            <a:pPr marL="342900" lvl="0" indent="-342900">
              <a:lnSpc>
                <a:spcPct val="110000"/>
              </a:lnSpc>
              <a:buClr>
                <a:srgbClr val="DE1F82"/>
              </a:buClr>
              <a:buFont typeface="Wingdings" panose="05000000000000000000" pitchFamily="2" charset="2"/>
              <a:buChar char=""/>
            </a:pPr>
            <a:r>
              <a:rPr lang="en-GB" sz="2000" dirty="0">
                <a:effectLst/>
                <a:latin typeface="Arial" panose="020B0604020202020204" pitchFamily="34" charset="0"/>
                <a:ea typeface="Calibri" panose="020F0502020204030204" pitchFamily="34" charset="0"/>
                <a:cs typeface="Wingdings" panose="05000000000000000000" pitchFamily="2" charset="2"/>
              </a:rPr>
              <a:t>To better understand how the third sector and charities operate.</a:t>
            </a:r>
            <a:endParaRPr lang="en-GB" sz="2000" dirty="0">
              <a:effectLst/>
              <a:latin typeface="Agenda-Medium"/>
              <a:ea typeface="Calibri" panose="020F0502020204030204" pitchFamily="34" charset="0"/>
              <a:cs typeface="Wingdings" panose="05000000000000000000" pitchFamily="2" charset="2"/>
            </a:endParaRPr>
          </a:p>
          <a:p>
            <a:pPr marL="342900" lvl="0" indent="-342900">
              <a:lnSpc>
                <a:spcPct val="110000"/>
              </a:lnSpc>
              <a:buClr>
                <a:srgbClr val="DE1F82"/>
              </a:buClr>
              <a:buFont typeface="Wingdings" panose="05000000000000000000" pitchFamily="2" charset="2"/>
              <a:buChar char=""/>
            </a:pPr>
            <a:r>
              <a:rPr lang="en-GB" sz="2000" dirty="0">
                <a:effectLst/>
                <a:latin typeface="Arial" panose="020B0604020202020204" pitchFamily="34" charset="0"/>
                <a:ea typeface="Calibri" panose="020F0502020204030204" pitchFamily="34" charset="0"/>
                <a:cs typeface="Wingdings" panose="05000000000000000000" pitchFamily="2" charset="2"/>
              </a:rPr>
              <a:t>To reflect on how charities evaluate outcomes and impact.</a:t>
            </a:r>
            <a:endParaRPr lang="en-GB" sz="2000" dirty="0">
              <a:effectLst/>
              <a:latin typeface="Agenda-Medium"/>
              <a:ea typeface="Calibri" panose="020F0502020204030204" pitchFamily="34" charset="0"/>
              <a:cs typeface="Wingdings" panose="05000000000000000000" pitchFamily="2" charset="2"/>
            </a:endParaRPr>
          </a:p>
          <a:p>
            <a:pPr marL="342900" lvl="0" indent="-342900">
              <a:lnSpc>
                <a:spcPct val="110000"/>
              </a:lnSpc>
              <a:buClr>
                <a:srgbClr val="DE1F82"/>
              </a:buClr>
              <a:buFont typeface="Wingdings" panose="05000000000000000000" pitchFamily="2" charset="2"/>
              <a:buChar char=""/>
            </a:pPr>
            <a:r>
              <a:rPr lang="en-GB" sz="2000" dirty="0">
                <a:effectLst/>
                <a:latin typeface="Arial" panose="020B0604020202020204" pitchFamily="34" charset="0"/>
                <a:ea typeface="Calibri" panose="020F0502020204030204" pitchFamily="34" charset="0"/>
                <a:cs typeface="Wingdings" panose="05000000000000000000" pitchFamily="2" charset="2"/>
              </a:rPr>
              <a:t>To fully understand the YPI eligibility criteria and shortlist three charities.</a:t>
            </a:r>
            <a:endParaRPr lang="en-GB" sz="2000" dirty="0">
              <a:effectLst/>
              <a:latin typeface="Agenda-Medium"/>
              <a:ea typeface="Calibri" panose="020F0502020204030204" pitchFamily="34" charset="0"/>
              <a:cs typeface="Wingdings" panose="05000000000000000000" pitchFamily="2" charset="2"/>
            </a:endParaRPr>
          </a:p>
          <a:p>
            <a:pPr marL="342900" marR="88900" lvl="0" indent="-342900">
              <a:lnSpc>
                <a:spcPct val="110000"/>
              </a:lnSpc>
              <a:buClr>
                <a:srgbClr val="DE1F82"/>
              </a:buClr>
              <a:buFont typeface="Wingdings" panose="05000000000000000000" pitchFamily="2" charset="2"/>
              <a:buChar char=""/>
            </a:pPr>
            <a:r>
              <a:rPr lang="en-GB" sz="2000" dirty="0">
                <a:effectLst/>
                <a:latin typeface="Arial" panose="020B0604020202020204" pitchFamily="34" charset="0"/>
                <a:ea typeface="Calibri" panose="020F0502020204030204" pitchFamily="34" charset="0"/>
                <a:cs typeface="Wingdings" panose="05000000000000000000" pitchFamily="2" charset="2"/>
              </a:rPr>
              <a:t>To research and further understand the impact of shortlisted charities on the local community. </a:t>
            </a:r>
            <a:endParaRPr lang="en-GB" sz="2000" dirty="0">
              <a:effectLst/>
              <a:latin typeface="Agenda-Medium"/>
              <a:ea typeface="Calibri" panose="020F0502020204030204" pitchFamily="34" charset="0"/>
              <a:cs typeface="Wingdings" panose="05000000000000000000" pitchFamily="2" charset="2"/>
            </a:endParaRPr>
          </a:p>
          <a:p>
            <a:pPr marL="342900" lvl="0" indent="-342900">
              <a:lnSpc>
                <a:spcPct val="110000"/>
              </a:lnSpc>
              <a:buClr>
                <a:srgbClr val="DE1F82"/>
              </a:buClr>
              <a:buFont typeface="Wingdings" panose="05000000000000000000" pitchFamily="2" charset="2"/>
              <a:buChar char=""/>
            </a:pPr>
            <a:r>
              <a:rPr lang="en-GB" sz="2000" dirty="0">
                <a:effectLst/>
                <a:latin typeface="Arial" panose="020B0604020202020204" pitchFamily="34" charset="0"/>
                <a:ea typeface="Calibri" panose="020F0502020204030204" pitchFamily="34" charset="0"/>
                <a:cs typeface="Wingdings" panose="05000000000000000000" pitchFamily="2" charset="2"/>
              </a:rPr>
              <a:t>To reach a consensus on which charity will be focused on for YPI and prepare a team project timeline. </a:t>
            </a:r>
            <a:endParaRPr lang="en-GB" sz="2000" dirty="0">
              <a:effectLst/>
              <a:latin typeface="Agenda-Medium"/>
              <a:ea typeface="Calibri" panose="020F0502020204030204" pitchFamily="34" charset="0"/>
              <a:cs typeface="Wingdings" panose="05000000000000000000" pitchFamily="2" charset="2"/>
            </a:endParaRPr>
          </a:p>
          <a:p>
            <a:pPr marL="0" marR="0" lvl="0" indent="0" algn="l" defTabSz="914400" rtl="0" eaLnBrk="0" fontAlgn="base" latinLnBrk="0" hangingPunct="0">
              <a:lnSpc>
                <a:spcPct val="100000"/>
              </a:lnSpc>
              <a:spcBef>
                <a:spcPct val="0"/>
              </a:spcBef>
              <a:spcAft>
                <a:spcPct val="0"/>
              </a:spcAft>
              <a:buClrTx/>
              <a:buSzTx/>
              <a:buFontTx/>
              <a:buNone/>
              <a:tabLst>
                <a:tab pos="215900"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0" name="Text Box 25">
            <a:extLst>
              <a:ext uri="{FF2B5EF4-FFF2-40B4-BE49-F238E27FC236}">
                <a16:creationId xmlns:a16="http://schemas.microsoft.com/office/drawing/2014/main" id="{975244B4-95EF-4D30-B92E-BB0AF0A1131A}"/>
              </a:ext>
            </a:extLst>
          </p:cNvPr>
          <p:cNvSpPr txBox="1">
            <a:spLocks noChangeArrowheads="1"/>
          </p:cNvSpPr>
          <p:nvPr/>
        </p:nvSpPr>
        <p:spPr bwMode="auto">
          <a:xfrm>
            <a:off x="2450548" y="-26615"/>
            <a:ext cx="7227570" cy="2650789"/>
          </a:xfrm>
          <a:prstGeom prst="flowChartOffpageConnector">
            <a:avLst/>
          </a:prstGeom>
          <a:solidFill>
            <a:srgbClr val="DE1F82"/>
          </a:solidFill>
          <a:ln>
            <a:noFill/>
          </a:ln>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C4C03"/>
                </a:solidFill>
                <a:effectLst/>
                <a:latin typeface="Agenda-Light"/>
                <a:ea typeface="Calibri" panose="020F0502020204030204" pitchFamily="34" charset="0"/>
                <a:cs typeface="Arial" panose="020B0604020202020204" pitchFamily="34" charset="0"/>
              </a:rPr>
              <a:t> </a:t>
            </a:r>
            <a:endParaRPr lang="en-GB" sz="1100" dirty="0">
              <a:solidFill>
                <a:srgbClr val="FC4C03"/>
              </a:solidFill>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C4C03"/>
                </a:solidFill>
                <a:effectLst/>
                <a:latin typeface="Agenda-Light"/>
                <a:ea typeface="Calibri" panose="020F0502020204030204" pitchFamily="34" charset="0"/>
                <a:cs typeface="Arial" panose="020B0604020202020204" pitchFamily="34" charset="0"/>
              </a:rPr>
              <a:t> </a:t>
            </a:r>
            <a:endParaRPr lang="en-GB" sz="1100" dirty="0">
              <a:solidFill>
                <a:srgbClr val="FC4C03"/>
              </a:solidFill>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C4C03"/>
                </a:solidFill>
                <a:effectLst/>
                <a:latin typeface="Agenda-Light"/>
                <a:ea typeface="Calibri" panose="020F0502020204030204" pitchFamily="34" charset="0"/>
                <a:cs typeface="Arial" panose="020B0604020202020204" pitchFamily="34" charset="0"/>
              </a:rPr>
              <a:t> </a:t>
            </a:r>
            <a:endParaRPr lang="en-GB" sz="1100" dirty="0">
              <a:solidFill>
                <a:srgbClr val="FC4C03"/>
              </a:solidFill>
              <a:effectLst/>
              <a:latin typeface="Agenda-Light"/>
              <a:ea typeface="Calibri" panose="020F050202020403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42872DBB-A1E3-4871-A0C1-180EECA11F25}"/>
              </a:ext>
            </a:extLst>
          </p:cNvPr>
          <p:cNvSpPr txBox="1"/>
          <p:nvPr/>
        </p:nvSpPr>
        <p:spPr>
          <a:xfrm>
            <a:off x="3257919" y="276832"/>
            <a:ext cx="5636526" cy="1521442"/>
          </a:xfrm>
          <a:prstGeom prst="rect">
            <a:avLst/>
          </a:prstGeom>
          <a:noFill/>
        </p:spPr>
        <p:txBody>
          <a:bodyPr wrap="square" rtlCol="0">
            <a:spAutoFit/>
          </a:bodyPr>
          <a:lstStyle/>
          <a:p>
            <a:pPr algn="ctr">
              <a:lnSpc>
                <a:spcPct val="110000"/>
              </a:lnSpc>
              <a:spcAft>
                <a:spcPts val="1800"/>
              </a:spcAft>
            </a:pPr>
            <a:r>
              <a:rPr lang="en-GB" sz="2400" u="none" strike="noStrike" dirty="0">
                <a:solidFill>
                  <a:srgbClr val="FFFFFF"/>
                </a:solidFill>
                <a:effectLst/>
                <a:latin typeface="Arial Black" panose="020B0A04020102020204" pitchFamily="34" charset="0"/>
                <a:ea typeface="Calibri" panose="020F0502020204030204" pitchFamily="34" charset="0"/>
                <a:cs typeface="Arial" panose="020B0604020202020204" pitchFamily="34" charset="0"/>
              </a:rPr>
              <a:t>Part three:</a:t>
            </a:r>
            <a:endParaRPr lang="en-GB" sz="2400" dirty="0">
              <a:effectLst/>
              <a:latin typeface="Arial Black" panose="020B0A04020102020204" pitchFamily="34" charset="0"/>
              <a:ea typeface="Calibri" panose="020F0502020204030204" pitchFamily="34" charset="0"/>
              <a:cs typeface="Arial" panose="020B0604020202020204" pitchFamily="34" charset="0"/>
            </a:endParaRPr>
          </a:p>
          <a:p>
            <a:pPr algn="ctr">
              <a:lnSpc>
                <a:spcPct val="110000"/>
              </a:lnSpc>
              <a:spcAft>
                <a:spcPts val="1000"/>
              </a:spcAft>
            </a:pPr>
            <a:r>
              <a:rPr lang="en-GB" sz="2400" dirty="0">
                <a:solidFill>
                  <a:srgbClr val="FFFFFF"/>
                </a:solidFill>
                <a:effectLst/>
                <a:latin typeface="Arial Black" panose="020B0A04020102020204" pitchFamily="34" charset="0"/>
                <a:ea typeface="Calibri" panose="020F0502020204030204" pitchFamily="34" charset="0"/>
                <a:cs typeface="Arial" panose="020B0604020202020204" pitchFamily="34" charset="0"/>
              </a:rPr>
              <a:t>Charity selection and active research </a:t>
            </a:r>
            <a:endParaRPr lang="en-GB" sz="2400" dirty="0">
              <a:effectLst/>
              <a:latin typeface="Arial Black" panose="020B0A040201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451059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25">
            <a:extLst>
              <a:ext uri="{FF2B5EF4-FFF2-40B4-BE49-F238E27FC236}">
                <a16:creationId xmlns:a16="http://schemas.microsoft.com/office/drawing/2014/main" id="{3B3441C5-D2F2-4B35-B830-EF60DFC79B04}"/>
              </a:ext>
            </a:extLst>
          </p:cNvPr>
          <p:cNvSpPr txBox="1">
            <a:spLocks noChangeArrowheads="1"/>
          </p:cNvSpPr>
          <p:nvPr/>
        </p:nvSpPr>
        <p:spPr bwMode="auto">
          <a:xfrm>
            <a:off x="2482215" y="0"/>
            <a:ext cx="7227570" cy="1439880"/>
          </a:xfrm>
          <a:prstGeom prst="flowChartOffpageConnector">
            <a:avLst/>
          </a:prstGeom>
          <a:solidFill>
            <a:srgbClr val="DE1F82"/>
          </a:solidFill>
          <a:ln>
            <a:noFill/>
          </a:ln>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B9ACF51-9040-4E92-9714-5B38B8E78BE3}"/>
              </a:ext>
            </a:extLst>
          </p:cNvPr>
          <p:cNvSpPr txBox="1"/>
          <p:nvPr/>
        </p:nvSpPr>
        <p:spPr>
          <a:xfrm>
            <a:off x="3246070" y="376085"/>
            <a:ext cx="5636526" cy="478080"/>
          </a:xfrm>
          <a:prstGeom prst="rect">
            <a:avLst/>
          </a:prstGeom>
          <a:noFill/>
        </p:spPr>
        <p:txBody>
          <a:bodyPr wrap="square" rtlCol="0">
            <a:spAutoFit/>
          </a:bodyPr>
          <a:lstStyle/>
          <a:p>
            <a:pPr algn="ctr">
              <a:lnSpc>
                <a:spcPct val="110000"/>
              </a:lnSpc>
              <a:spcAft>
                <a:spcPts val="1800"/>
              </a:spcAft>
            </a:pPr>
            <a:r>
              <a:rPr lang="en-GB" sz="2400" dirty="0">
                <a:solidFill>
                  <a:schemeClr val="bg1"/>
                </a:solidFill>
                <a:latin typeface="Arial Black" panose="020B0A04020102020204" pitchFamily="34" charset="0"/>
                <a:ea typeface="Calibri" panose="020F0502020204030204" pitchFamily="34" charset="0"/>
                <a:cs typeface="Arial" panose="020B0604020202020204" pitchFamily="34" charset="0"/>
              </a:rPr>
              <a:t>Skills</a:t>
            </a:r>
            <a:endParaRPr lang="en-GB" sz="2400" dirty="0">
              <a:solidFill>
                <a:schemeClr val="bg1"/>
              </a:solidFill>
              <a:effectLst/>
              <a:latin typeface="Arial Black" panose="020B0A04020102020204" pitchFamily="34" charset="0"/>
              <a:ea typeface="Calibri" panose="020F050202020403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0503EF1A-1DD8-493F-B5A0-4476FD62309A}"/>
              </a:ext>
            </a:extLst>
          </p:cNvPr>
          <p:cNvGrpSpPr/>
          <p:nvPr/>
        </p:nvGrpSpPr>
        <p:grpSpPr>
          <a:xfrm>
            <a:off x="563455" y="1744656"/>
            <a:ext cx="11628545" cy="4270512"/>
            <a:chOff x="-602456" y="-38444"/>
            <a:chExt cx="7599646" cy="1677711"/>
          </a:xfrm>
        </p:grpSpPr>
        <p:grpSp>
          <p:nvGrpSpPr>
            <p:cNvPr id="21" name="Group 20">
              <a:extLst>
                <a:ext uri="{FF2B5EF4-FFF2-40B4-BE49-F238E27FC236}">
                  <a16:creationId xmlns:a16="http://schemas.microsoft.com/office/drawing/2014/main" id="{A7129BB8-2027-4FC8-ACB3-D8A389E4F9D9}"/>
                </a:ext>
              </a:extLst>
            </p:cNvPr>
            <p:cNvGrpSpPr/>
            <p:nvPr/>
          </p:nvGrpSpPr>
          <p:grpSpPr>
            <a:xfrm>
              <a:off x="-602456" y="-38444"/>
              <a:ext cx="7485312" cy="803364"/>
              <a:chOff x="-602456" y="-35643"/>
              <a:chExt cx="7485312" cy="744835"/>
            </a:xfrm>
          </p:grpSpPr>
          <p:sp>
            <p:nvSpPr>
              <p:cNvPr id="25" name="Rectangle 24">
                <a:extLst>
                  <a:ext uri="{FF2B5EF4-FFF2-40B4-BE49-F238E27FC236}">
                    <a16:creationId xmlns:a16="http://schemas.microsoft.com/office/drawing/2014/main" id="{0F31FA8D-0971-45E0-A963-CFDD5EE6F551}"/>
                  </a:ext>
                </a:extLst>
              </p:cNvPr>
              <p:cNvSpPr/>
              <p:nvPr/>
            </p:nvSpPr>
            <p:spPr>
              <a:xfrm>
                <a:off x="-602456" y="-31544"/>
                <a:ext cx="1951348" cy="278871"/>
              </a:xfrm>
              <a:prstGeom prst="rect">
                <a:avLst/>
              </a:prstGeom>
              <a:solidFill>
                <a:srgbClr val="36627B"/>
              </a:solidFill>
              <a:ln w="12700" cap="flat" cmpd="sng" algn="ctr">
                <a:solidFill>
                  <a:srgbClr val="36627B"/>
                </a:solidFill>
                <a:prstDash val="solid"/>
                <a:miter lim="800000"/>
              </a:ln>
              <a:effectLst/>
            </p:spPr>
            <p:txBody>
              <a:bodyPr rtlCol="0" anchor="ctr"/>
              <a:lstStyle/>
              <a:p>
                <a:endParaRPr lang="en-GB" sz="3600"/>
              </a:p>
            </p:txBody>
          </p:sp>
          <p:sp>
            <p:nvSpPr>
              <p:cNvPr id="26" name="Rectangle 25">
                <a:extLst>
                  <a:ext uri="{FF2B5EF4-FFF2-40B4-BE49-F238E27FC236}">
                    <a16:creationId xmlns:a16="http://schemas.microsoft.com/office/drawing/2014/main" id="{6AA0E832-B69C-4459-B2F6-C4B38E323F6F}"/>
                  </a:ext>
                </a:extLst>
              </p:cNvPr>
              <p:cNvSpPr/>
              <p:nvPr/>
            </p:nvSpPr>
            <p:spPr>
              <a:xfrm>
                <a:off x="2037574" y="-35643"/>
                <a:ext cx="1951348" cy="278871"/>
              </a:xfrm>
              <a:prstGeom prst="rect">
                <a:avLst/>
              </a:prstGeom>
              <a:solidFill>
                <a:srgbClr val="827390"/>
              </a:solidFill>
              <a:ln w="12700" cap="flat" cmpd="sng" algn="ctr">
                <a:solidFill>
                  <a:srgbClr val="827390"/>
                </a:solidFill>
                <a:prstDash val="solid"/>
                <a:miter lim="800000"/>
              </a:ln>
              <a:effectLst/>
            </p:spPr>
            <p:txBody>
              <a:bodyPr rtlCol="0" anchor="ctr"/>
              <a:lstStyle/>
              <a:p>
                <a:endParaRPr lang="en-GB" sz="3600"/>
              </a:p>
            </p:txBody>
          </p:sp>
          <p:sp>
            <p:nvSpPr>
              <p:cNvPr id="27" name="Rectangle 26">
                <a:extLst>
                  <a:ext uri="{FF2B5EF4-FFF2-40B4-BE49-F238E27FC236}">
                    <a16:creationId xmlns:a16="http://schemas.microsoft.com/office/drawing/2014/main" id="{F6958A4E-A8DC-4698-AC74-9279FDF52E25}"/>
                  </a:ext>
                </a:extLst>
              </p:cNvPr>
              <p:cNvSpPr/>
              <p:nvPr/>
            </p:nvSpPr>
            <p:spPr>
              <a:xfrm>
                <a:off x="4677604" y="-31544"/>
                <a:ext cx="1951348" cy="289602"/>
              </a:xfrm>
              <a:prstGeom prst="rect">
                <a:avLst/>
              </a:prstGeom>
              <a:solidFill>
                <a:srgbClr val="83855C"/>
              </a:solidFill>
              <a:ln w="12700" cap="flat" cmpd="sng" algn="ctr">
                <a:solidFill>
                  <a:srgbClr val="83855C"/>
                </a:solidFill>
                <a:prstDash val="solid"/>
                <a:miter lim="800000"/>
              </a:ln>
              <a:effectLst/>
            </p:spPr>
            <p:txBody>
              <a:bodyPr rtlCol="0" anchor="ctr"/>
              <a:lstStyle/>
              <a:p>
                <a:endParaRPr lang="en-GB" sz="3600"/>
              </a:p>
            </p:txBody>
          </p:sp>
          <p:sp>
            <p:nvSpPr>
              <p:cNvPr id="28" name="TextBox 10">
                <a:extLst>
                  <a:ext uri="{FF2B5EF4-FFF2-40B4-BE49-F238E27FC236}">
                    <a16:creationId xmlns:a16="http://schemas.microsoft.com/office/drawing/2014/main" id="{3DC0B81F-7807-4C29-AD27-65E7720AE6AA}"/>
                  </a:ext>
                </a:extLst>
              </p:cNvPr>
              <p:cNvSpPr txBox="1"/>
              <p:nvPr/>
            </p:nvSpPr>
            <p:spPr>
              <a:xfrm>
                <a:off x="-602456" y="288834"/>
                <a:ext cx="1887220" cy="420358"/>
              </a:xfrm>
              <a:prstGeom prst="rect">
                <a:avLst/>
              </a:prstGeom>
              <a:noFill/>
            </p:spPr>
            <p:txBody>
              <a:bodyPr wrap="square" rtlCol="0">
                <a:noAutofit/>
              </a:bodyPr>
              <a:lstStyle/>
              <a:p>
                <a:pPr>
                  <a:lnSpc>
                    <a:spcPct val="110000"/>
                  </a:lnSpc>
                  <a:spcAft>
                    <a:spcPts val="1000"/>
                  </a:spcAft>
                </a:pPr>
                <a:r>
                  <a:rPr lang="en-GB" sz="3600" dirty="0">
                    <a:solidFill>
                      <a:srgbClr val="36627B"/>
                    </a:solidFill>
                    <a:latin typeface="Bahnschrift SemiBold" panose="020B0502040204020203" pitchFamily="34" charset="0"/>
                    <a:ea typeface="Calibri" panose="020F0502020204030204" pitchFamily="34" charset="0"/>
                    <a:cs typeface="Arial" panose="020B0604020202020204" pitchFamily="34" charset="0"/>
                  </a:rPr>
                  <a:t>Initiative </a:t>
                </a:r>
                <a:r>
                  <a:rPr lang="en-GB" sz="3600" kern="1200" dirty="0">
                    <a:solidFill>
                      <a:srgbClr val="36627B"/>
                    </a:solidFill>
                    <a:effectLst/>
                    <a:latin typeface="Bahnschrift SemiBold" panose="020B0502040204020203" pitchFamily="34" charset="0"/>
                    <a:ea typeface="Calibri" panose="020F0502020204030204" pitchFamily="34" charset="0"/>
                    <a:cs typeface="Arial" panose="020B0604020202020204" pitchFamily="34" charset="0"/>
                  </a:rPr>
                  <a:t>	</a:t>
                </a:r>
                <a:r>
                  <a:rPr lang="en-GB" sz="4400" kern="1200" dirty="0">
                    <a:solidFill>
                      <a:srgbClr val="36627B"/>
                    </a:solidFill>
                    <a:effectLst/>
                    <a:latin typeface="Bahnschrift SemiBold" panose="020B0502040204020203" pitchFamily="34" charset="0"/>
                    <a:ea typeface="Calibri" panose="020F0502020204030204" pitchFamily="34" charset="0"/>
                    <a:cs typeface="Arial" panose="020B0604020202020204" pitchFamily="34" charset="0"/>
                  </a:rPr>
                  <a:t> </a:t>
                </a:r>
                <a:endParaRPr lang="en-GB" sz="2800" dirty="0">
                  <a:effectLst/>
                  <a:latin typeface="Agenda-Light"/>
                  <a:ea typeface="Calibri" panose="020F0502020204030204" pitchFamily="34" charset="0"/>
                  <a:cs typeface="Arial" panose="020B0604020202020204" pitchFamily="34" charset="0"/>
                </a:endParaRPr>
              </a:p>
            </p:txBody>
          </p:sp>
          <p:sp>
            <p:nvSpPr>
              <p:cNvPr id="29" name="TextBox 11">
                <a:extLst>
                  <a:ext uri="{FF2B5EF4-FFF2-40B4-BE49-F238E27FC236}">
                    <a16:creationId xmlns:a16="http://schemas.microsoft.com/office/drawing/2014/main" id="{560665F0-220B-4290-AEA1-ECC77C8D713F}"/>
                  </a:ext>
                </a:extLst>
              </p:cNvPr>
              <p:cNvSpPr txBox="1"/>
              <p:nvPr/>
            </p:nvSpPr>
            <p:spPr>
              <a:xfrm>
                <a:off x="2101702" y="-31544"/>
                <a:ext cx="1887220" cy="259241"/>
              </a:xfrm>
              <a:prstGeom prst="rect">
                <a:avLst/>
              </a:prstGeom>
              <a:noFill/>
            </p:spPr>
            <p:txBody>
              <a:bodyPr wrap="square" rtlCol="0">
                <a:noAutofit/>
              </a:bodyPr>
              <a:lstStyle/>
              <a:p>
                <a:pPr>
                  <a:lnSpc>
                    <a:spcPct val="110000"/>
                  </a:lnSpc>
                  <a:spcAft>
                    <a:spcPts val="1000"/>
                  </a:spcAft>
                </a:pPr>
                <a:r>
                  <a:rPr lang="en-GB" sz="3600" b="1" kern="1200" dirty="0">
                    <a:solidFill>
                      <a:srgbClr val="FFFFFF"/>
                    </a:solidFill>
                    <a:effectLst/>
                    <a:latin typeface="Bahnschrift SemiBold Condensed" panose="020B0502040204020203" pitchFamily="34" charset="0"/>
                    <a:ea typeface="Calibri" panose="020F0502020204030204" pitchFamily="34" charset="0"/>
                    <a:cs typeface="Arial" panose="020B0604020202020204" pitchFamily="34" charset="0"/>
                  </a:rPr>
                  <a:t>Work with others</a:t>
                </a:r>
                <a:endParaRPr lang="en-GB" sz="2000" dirty="0">
                  <a:effectLst/>
                  <a:latin typeface="Agenda-Light"/>
                  <a:ea typeface="Calibri" panose="020F0502020204030204" pitchFamily="34" charset="0"/>
                  <a:cs typeface="Arial" panose="020B0604020202020204" pitchFamily="34" charset="0"/>
                </a:endParaRPr>
              </a:p>
            </p:txBody>
          </p:sp>
          <p:sp>
            <p:nvSpPr>
              <p:cNvPr id="30" name="TextBox 12">
                <a:extLst>
                  <a:ext uri="{FF2B5EF4-FFF2-40B4-BE49-F238E27FC236}">
                    <a16:creationId xmlns:a16="http://schemas.microsoft.com/office/drawing/2014/main" id="{FC34903F-D63F-4F07-B54B-C083592BA482}"/>
                  </a:ext>
                </a:extLst>
              </p:cNvPr>
              <p:cNvSpPr txBox="1"/>
              <p:nvPr/>
            </p:nvSpPr>
            <p:spPr>
              <a:xfrm>
                <a:off x="4742367" y="-20726"/>
                <a:ext cx="1886585" cy="245795"/>
              </a:xfrm>
              <a:prstGeom prst="rect">
                <a:avLst/>
              </a:prstGeom>
              <a:noFill/>
            </p:spPr>
            <p:txBody>
              <a:bodyPr wrap="square" rtlCol="0">
                <a:noAutofit/>
              </a:bodyPr>
              <a:lstStyle/>
              <a:p>
                <a:pPr>
                  <a:lnSpc>
                    <a:spcPct val="110000"/>
                  </a:lnSpc>
                  <a:spcAft>
                    <a:spcPts val="1000"/>
                  </a:spcAft>
                </a:pPr>
                <a:r>
                  <a:rPr lang="en-GB" sz="3600" b="1" kern="1200" dirty="0">
                    <a:solidFill>
                      <a:srgbClr val="FFFFFF"/>
                    </a:solidFill>
                    <a:effectLst/>
                    <a:latin typeface="Bahnschrift SemiBold Condensed" panose="020B0502040204020203" pitchFamily="34" charset="0"/>
                    <a:ea typeface="Calibri" panose="020F0502020204030204" pitchFamily="34" charset="0"/>
                    <a:cs typeface="Arial" panose="020B0604020202020204" pitchFamily="34" charset="0"/>
                  </a:rPr>
                  <a:t>Make change </a:t>
                </a:r>
                <a:endParaRPr lang="en-GB" sz="2000" dirty="0">
                  <a:effectLst/>
                  <a:latin typeface="Agenda-Light"/>
                  <a:ea typeface="Calibri" panose="020F0502020204030204" pitchFamily="34" charset="0"/>
                  <a:cs typeface="Arial" panose="020B0604020202020204" pitchFamily="34" charset="0"/>
                </a:endParaRPr>
              </a:p>
            </p:txBody>
          </p:sp>
          <p:sp>
            <p:nvSpPr>
              <p:cNvPr id="31" name="TextBox 13">
                <a:extLst>
                  <a:ext uri="{FF2B5EF4-FFF2-40B4-BE49-F238E27FC236}">
                    <a16:creationId xmlns:a16="http://schemas.microsoft.com/office/drawing/2014/main" id="{5C98F6B3-426E-466D-821C-3E8A70BBAED0}"/>
                  </a:ext>
                </a:extLst>
              </p:cNvPr>
              <p:cNvSpPr txBox="1"/>
              <p:nvPr/>
            </p:nvSpPr>
            <p:spPr>
              <a:xfrm>
                <a:off x="-563716" y="-35643"/>
                <a:ext cx="1886585" cy="287069"/>
              </a:xfrm>
              <a:prstGeom prst="rect">
                <a:avLst/>
              </a:prstGeom>
              <a:noFill/>
            </p:spPr>
            <p:txBody>
              <a:bodyPr wrap="square" rtlCol="0">
                <a:noAutofit/>
              </a:bodyPr>
              <a:lstStyle/>
              <a:p>
                <a:pPr>
                  <a:lnSpc>
                    <a:spcPct val="110000"/>
                  </a:lnSpc>
                  <a:spcAft>
                    <a:spcPts val="1000"/>
                  </a:spcAft>
                </a:pPr>
                <a:r>
                  <a:rPr lang="en-GB" sz="3600" b="1" kern="1200" dirty="0">
                    <a:solidFill>
                      <a:srgbClr val="FFFFFF"/>
                    </a:solidFill>
                    <a:effectLst/>
                    <a:latin typeface="Bahnschrift SemiBold Condensed" panose="020B0502040204020203" pitchFamily="34" charset="0"/>
                    <a:ea typeface="Open Sans SemiBold" panose="020B0706030804020204" pitchFamily="34" charset="0"/>
                    <a:cs typeface="Open Sans SemiBold" panose="020B0706030804020204" pitchFamily="34" charset="0"/>
                  </a:rPr>
                  <a:t>Manage change </a:t>
                </a:r>
                <a:endParaRPr lang="en-GB" sz="2000" dirty="0">
                  <a:effectLst/>
                  <a:latin typeface="Agenda-Light"/>
                  <a:ea typeface="Calibri" panose="020F0502020204030204" pitchFamily="34" charset="0"/>
                  <a:cs typeface="Arial" panose="020B0604020202020204" pitchFamily="34" charset="0"/>
                </a:endParaRPr>
              </a:p>
            </p:txBody>
          </p:sp>
          <p:sp>
            <p:nvSpPr>
              <p:cNvPr id="32" name="TextBox 14">
                <a:extLst>
                  <a:ext uri="{FF2B5EF4-FFF2-40B4-BE49-F238E27FC236}">
                    <a16:creationId xmlns:a16="http://schemas.microsoft.com/office/drawing/2014/main" id="{73C51FA7-5724-4984-B13F-AA460F5F72F7}"/>
                  </a:ext>
                </a:extLst>
              </p:cNvPr>
              <p:cNvSpPr txBox="1"/>
              <p:nvPr/>
            </p:nvSpPr>
            <p:spPr>
              <a:xfrm>
                <a:off x="2037574" y="281910"/>
                <a:ext cx="2260609" cy="420358"/>
              </a:xfrm>
              <a:prstGeom prst="rect">
                <a:avLst/>
              </a:prstGeom>
              <a:noFill/>
            </p:spPr>
            <p:txBody>
              <a:bodyPr wrap="square" rtlCol="0">
                <a:noAutofit/>
              </a:bodyPr>
              <a:lstStyle/>
              <a:p>
                <a:pPr>
                  <a:lnSpc>
                    <a:spcPct val="110000"/>
                  </a:lnSpc>
                  <a:spcAft>
                    <a:spcPts val="1000"/>
                  </a:spcAft>
                </a:pPr>
                <a:r>
                  <a:rPr lang="en-GB" sz="3600" kern="1200" dirty="0">
                    <a:solidFill>
                      <a:srgbClr val="827390"/>
                    </a:solidFill>
                    <a:effectLst/>
                    <a:latin typeface="Bahnschrift SemiBold" panose="020B0502040204020203" pitchFamily="34" charset="0"/>
                    <a:ea typeface="Calibri" panose="020F0502020204030204" pitchFamily="34" charset="0"/>
                    <a:cs typeface="Arial" panose="020B0604020202020204" pitchFamily="34" charset="0"/>
                  </a:rPr>
                  <a:t>Collaborating </a:t>
                </a:r>
                <a:endParaRPr lang="en-GB" sz="2800" dirty="0">
                  <a:effectLst/>
                  <a:latin typeface="Agenda-Light"/>
                  <a:ea typeface="Calibri" panose="020F0502020204030204" pitchFamily="34" charset="0"/>
                  <a:cs typeface="Arial" panose="020B0604020202020204" pitchFamily="34" charset="0"/>
                </a:endParaRPr>
              </a:p>
            </p:txBody>
          </p:sp>
          <p:sp>
            <p:nvSpPr>
              <p:cNvPr id="33" name="TextBox 15">
                <a:extLst>
                  <a:ext uri="{FF2B5EF4-FFF2-40B4-BE49-F238E27FC236}">
                    <a16:creationId xmlns:a16="http://schemas.microsoft.com/office/drawing/2014/main" id="{A33DFFA0-0E67-4FD4-AA6D-CC13ACD84874}"/>
                  </a:ext>
                </a:extLst>
              </p:cNvPr>
              <p:cNvSpPr txBox="1"/>
              <p:nvPr/>
            </p:nvSpPr>
            <p:spPr>
              <a:xfrm>
                <a:off x="4654319" y="283680"/>
                <a:ext cx="2228537" cy="420358"/>
              </a:xfrm>
              <a:prstGeom prst="rect">
                <a:avLst/>
              </a:prstGeom>
              <a:noFill/>
            </p:spPr>
            <p:txBody>
              <a:bodyPr wrap="square" rtlCol="0">
                <a:noAutofit/>
              </a:bodyPr>
              <a:lstStyle/>
              <a:p>
                <a:pPr>
                  <a:lnSpc>
                    <a:spcPct val="110000"/>
                  </a:lnSpc>
                  <a:spcAft>
                    <a:spcPts val="1000"/>
                  </a:spcAft>
                </a:pPr>
                <a:r>
                  <a:rPr lang="en-GB" sz="3600" kern="1200" dirty="0">
                    <a:solidFill>
                      <a:srgbClr val="83855C"/>
                    </a:solidFill>
                    <a:effectLst/>
                    <a:latin typeface="Bahnschrift SemiBold" panose="020B0502040204020203" pitchFamily="34" charset="0"/>
                    <a:ea typeface="Calibri" panose="020F0502020204030204" pitchFamily="34" charset="0"/>
                    <a:cs typeface="Arial" panose="020B0604020202020204" pitchFamily="34" charset="0"/>
                  </a:rPr>
                  <a:t>Critical thinking</a:t>
                </a:r>
                <a:endParaRPr lang="en-GB" sz="2800" dirty="0">
                  <a:effectLst/>
                  <a:latin typeface="Agenda-Light"/>
                  <a:ea typeface="Calibri" panose="020F0502020204030204" pitchFamily="34" charset="0"/>
                  <a:cs typeface="Arial" panose="020B0604020202020204" pitchFamily="34" charset="0"/>
                </a:endParaRPr>
              </a:p>
            </p:txBody>
          </p:sp>
        </p:grpSp>
        <p:sp>
          <p:nvSpPr>
            <p:cNvPr id="22" name="TextBox 16">
              <a:extLst>
                <a:ext uri="{FF2B5EF4-FFF2-40B4-BE49-F238E27FC236}">
                  <a16:creationId xmlns:a16="http://schemas.microsoft.com/office/drawing/2014/main" id="{69D4E365-E39C-4E0D-8B11-6A319EF1A550}"/>
                </a:ext>
              </a:extLst>
            </p:cNvPr>
            <p:cNvSpPr txBox="1"/>
            <p:nvPr/>
          </p:nvSpPr>
          <p:spPr>
            <a:xfrm>
              <a:off x="-601821" y="623267"/>
              <a:ext cx="2242721" cy="1016000"/>
            </a:xfrm>
            <a:prstGeom prst="rect">
              <a:avLst/>
            </a:prstGeom>
            <a:noFill/>
          </p:spPr>
          <p:txBody>
            <a:bodyPr wrap="square" rtlCol="0">
              <a:noAutofit/>
            </a:bodyPr>
            <a:lstStyle/>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Being resourceful</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Self-motivation</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Taking responsibility</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Decision making</a:t>
              </a:r>
              <a:endParaRPr lang="en-GB" sz="3200" dirty="0">
                <a:effectLst/>
                <a:latin typeface="Arial" panose="020B0604020202020204" pitchFamily="34" charset="0"/>
                <a:ea typeface="Calibri" panose="020F0502020204030204" pitchFamily="34" charset="0"/>
                <a:cs typeface="Arial" panose="020B0604020202020204" pitchFamily="34" charset="0"/>
              </a:endParaRPr>
            </a:p>
          </p:txBody>
        </p:sp>
        <p:sp>
          <p:nvSpPr>
            <p:cNvPr id="23" name="TextBox 18">
              <a:extLst>
                <a:ext uri="{FF2B5EF4-FFF2-40B4-BE49-F238E27FC236}">
                  <a16:creationId xmlns:a16="http://schemas.microsoft.com/office/drawing/2014/main" id="{0F33ADBC-FAA5-4FBE-8228-2C3FC457B8B5}"/>
                </a:ext>
              </a:extLst>
            </p:cNvPr>
            <p:cNvSpPr txBox="1"/>
            <p:nvPr/>
          </p:nvSpPr>
          <p:spPr>
            <a:xfrm>
              <a:off x="2073402" y="562294"/>
              <a:ext cx="2402849" cy="993136"/>
            </a:xfrm>
            <a:prstGeom prst="rect">
              <a:avLst/>
            </a:prstGeom>
            <a:noFill/>
          </p:spPr>
          <p:txBody>
            <a:bodyPr wrap="square" rtlCol="0">
              <a:noAutofit/>
            </a:bodyPr>
            <a:lstStyle/>
            <a:p>
              <a:pPr>
                <a:lnSpc>
                  <a:spcPct val="15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Building relationships Teamwork</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Compromising</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Cooperating</a:t>
              </a:r>
              <a:endParaRPr lang="en-GB" sz="3200" dirty="0">
                <a:effectLst/>
                <a:latin typeface="Arial" panose="020B0604020202020204" pitchFamily="34" charset="0"/>
                <a:ea typeface="Calibri" panose="020F0502020204030204" pitchFamily="34" charset="0"/>
                <a:cs typeface="Arial" panose="020B0604020202020204" pitchFamily="34" charset="0"/>
              </a:endParaRPr>
            </a:p>
          </p:txBody>
        </p:sp>
        <p:sp>
          <p:nvSpPr>
            <p:cNvPr id="24" name="TextBox 20">
              <a:extLst>
                <a:ext uri="{FF2B5EF4-FFF2-40B4-BE49-F238E27FC236}">
                  <a16:creationId xmlns:a16="http://schemas.microsoft.com/office/drawing/2014/main" id="{7CDF3248-E7F5-441A-9695-7850603BA16D}"/>
                </a:ext>
              </a:extLst>
            </p:cNvPr>
            <p:cNvSpPr txBox="1"/>
            <p:nvPr/>
          </p:nvSpPr>
          <p:spPr>
            <a:xfrm>
              <a:off x="4707243" y="600403"/>
              <a:ext cx="2289947" cy="916919"/>
            </a:xfrm>
            <a:prstGeom prst="rect">
              <a:avLst/>
            </a:prstGeom>
            <a:noFill/>
          </p:spPr>
          <p:txBody>
            <a:bodyPr wrap="square" lIns="91440" tIns="45720" rIns="91440" bIns="45720" rtlCol="0" anchor="t">
              <a:noAutofit/>
            </a:bodyPr>
            <a:lstStyle/>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Logical thinking</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a:ea typeface="Open Sans SemiBold"/>
                  <a:cs typeface="Arial"/>
                </a:rPr>
                <a:t>Using </a:t>
              </a:r>
              <a:r>
                <a:rPr lang="en-GB" sz="2400" dirty="0">
                  <a:solidFill>
                    <a:srgbClr val="000000"/>
                  </a:solidFill>
                  <a:latin typeface="Arial"/>
                  <a:ea typeface="Open Sans SemiBold"/>
                  <a:cs typeface="Arial"/>
                </a:rPr>
                <a:t>judgement</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Evaluating</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Problem solving</a:t>
              </a:r>
              <a:endParaRPr lang="en-GB" sz="3200" dirty="0">
                <a:effectLst/>
                <a:latin typeface="Arial" panose="020B0604020202020204" pitchFamily="34" charset="0"/>
                <a:ea typeface="Calibri" panose="020F0502020204030204" pitchFamily="34" charset="0"/>
                <a:cs typeface="Arial" panose="020B0604020202020204" pitchFamily="34" charset="0"/>
              </a:endParaRPr>
            </a:p>
          </p:txBody>
        </p:sp>
      </p:grpSp>
    </p:spTree>
    <p:extLst>
      <p:ext uri="{BB962C8B-B14F-4D97-AF65-F5344CB8AC3E}">
        <p14:creationId xmlns:p14="http://schemas.microsoft.com/office/powerpoint/2010/main" val="42159842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10" name="Flowchart: Off-page Connector 9">
            <a:extLst>
              <a:ext uri="{FF2B5EF4-FFF2-40B4-BE49-F238E27FC236}">
                <a16:creationId xmlns:a16="http://schemas.microsoft.com/office/drawing/2014/main" id="{4567BDFA-345B-48DF-A2F1-16E53ADAE7FE}"/>
              </a:ext>
            </a:extLst>
          </p:cNvPr>
          <p:cNvSpPr/>
          <p:nvPr/>
        </p:nvSpPr>
        <p:spPr>
          <a:xfrm rot="16200000">
            <a:off x="592967" y="1225754"/>
            <a:ext cx="3499104" cy="4406491"/>
          </a:xfrm>
          <a:prstGeom prst="flowChartOffpageConnector">
            <a:avLst/>
          </a:prstGeom>
          <a:noFill/>
          <a:ln w="152400">
            <a:solidFill>
              <a:srgbClr val="DE1F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Google Shape;79;p17"/>
          <p:cNvSpPr txBox="1">
            <a:spLocks noGrp="1"/>
          </p:cNvSpPr>
          <p:nvPr>
            <p:ph type="title"/>
          </p:nvPr>
        </p:nvSpPr>
        <p:spPr>
          <a:xfrm>
            <a:off x="439771" y="3108507"/>
            <a:ext cx="2781100" cy="1159600"/>
          </a:xfrm>
          <a:prstGeom prst="rect">
            <a:avLst/>
          </a:prstGeom>
        </p:spPr>
        <p:txBody>
          <a:bodyPr spcFirstLastPara="1" vert="horz" wrap="square" lIns="121900" tIns="121900" rIns="121900" bIns="121900" rtlCol="0" anchor="t" anchorCtr="0">
            <a:normAutofit/>
          </a:bodyPr>
          <a:lstStyle/>
          <a:p>
            <a:pPr algn="ctr"/>
            <a:r>
              <a:rPr lang="en-GB" sz="3600" b="1" dirty="0">
                <a:latin typeface="Arial" panose="020B0604020202020204" pitchFamily="34" charset="0"/>
                <a:cs typeface="Arial" panose="020B0604020202020204" pitchFamily="34" charset="0"/>
              </a:rPr>
              <a:t>Step 1</a:t>
            </a:r>
          </a:p>
        </p:txBody>
      </p:sp>
      <p:sp>
        <p:nvSpPr>
          <p:cNvPr id="24" name="Google Shape;67;p15">
            <a:extLst>
              <a:ext uri="{FF2B5EF4-FFF2-40B4-BE49-F238E27FC236}">
                <a16:creationId xmlns:a16="http://schemas.microsoft.com/office/drawing/2014/main" id="{E89C17F8-3E69-42D1-8785-9F50D4E12D75}"/>
              </a:ext>
            </a:extLst>
          </p:cNvPr>
          <p:cNvSpPr txBox="1"/>
          <p:nvPr/>
        </p:nvSpPr>
        <p:spPr>
          <a:xfrm>
            <a:off x="4268411" y="306416"/>
            <a:ext cx="7923589" cy="800179"/>
          </a:xfrm>
          <a:prstGeom prst="rect">
            <a:avLst/>
          </a:prstGeom>
          <a:noFill/>
          <a:ln>
            <a:noFill/>
          </a:ln>
        </p:spPr>
        <p:txBody>
          <a:bodyPr spcFirstLastPara="1" wrap="square" lIns="121900" tIns="121900" rIns="121900" bIns="121900" anchor="t" anchorCtr="0">
            <a:spAutoFit/>
          </a:bodyPr>
          <a:lstStyle/>
          <a:p>
            <a:r>
              <a:rPr lang="en-GB" sz="3600" b="1" dirty="0">
                <a:latin typeface="Arial" panose="020B0604020202020204" pitchFamily="34" charset="0"/>
                <a:cs typeface="Arial" panose="020B0604020202020204" pitchFamily="34" charset="0"/>
              </a:rPr>
              <a:t>Making contact with your charity </a:t>
            </a:r>
          </a:p>
        </p:txBody>
      </p:sp>
      <p:sp>
        <p:nvSpPr>
          <p:cNvPr id="28" name="Content Placeholder 2">
            <a:extLst>
              <a:ext uri="{FF2B5EF4-FFF2-40B4-BE49-F238E27FC236}">
                <a16:creationId xmlns:a16="http://schemas.microsoft.com/office/drawing/2014/main" id="{C01C5911-1FB1-4C16-8D6E-50C9E7BD38E7}"/>
              </a:ext>
            </a:extLst>
          </p:cNvPr>
          <p:cNvSpPr>
            <a:spLocks noGrp="1"/>
          </p:cNvSpPr>
          <p:nvPr/>
        </p:nvSpPr>
        <p:spPr>
          <a:xfrm>
            <a:off x="4451701" y="1858963"/>
            <a:ext cx="7274329" cy="365868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a:lstStyle>
          <a:p>
            <a:pPr>
              <a:lnSpc>
                <a:spcPct val="90000"/>
              </a:lnSpc>
              <a:buClr>
                <a:srgbClr val="DE1F82"/>
              </a:buClr>
              <a:buFont typeface="Wingdings" panose="05000000000000000000" pitchFamily="2" charset="2"/>
              <a:buChar char="§"/>
            </a:pPr>
            <a:endParaRPr lang="en-GB" sz="2800" dirty="0">
              <a:latin typeface="Arial" panose="020B0604020202020204" pitchFamily="34" charset="0"/>
              <a:cs typeface="Arial" panose="020B0604020202020204" pitchFamily="34" charset="0"/>
            </a:endParaRPr>
          </a:p>
          <a:p>
            <a:pPr marL="0" indent="0">
              <a:lnSpc>
                <a:spcPct val="90000"/>
              </a:lnSpc>
              <a:buClr>
                <a:srgbClr val="DE1F82"/>
              </a:buClr>
              <a:buNone/>
            </a:pPr>
            <a:r>
              <a:rPr lang="en-GB" sz="2800" dirty="0">
                <a:latin typeface="Arial" panose="020B0604020202020204" pitchFamily="34" charset="0"/>
                <a:cs typeface="Arial" panose="020B0604020202020204" pitchFamily="34" charset="0"/>
              </a:rPr>
              <a:t>Gather the contact details for your charity  </a:t>
            </a:r>
          </a:p>
          <a:p>
            <a:pPr lvl="1">
              <a:lnSpc>
                <a:spcPct val="90000"/>
              </a:lnSpc>
              <a:buClr>
                <a:srgbClr val="DE1F82"/>
              </a:buClr>
              <a:buFont typeface="Wingdings" panose="05000000000000000000" pitchFamily="2" charset="2"/>
              <a:buChar char="§"/>
            </a:pPr>
            <a:r>
              <a:rPr lang="en-GB" sz="2400" dirty="0">
                <a:latin typeface="Arial" panose="020B0604020202020204" pitchFamily="34" charset="0"/>
                <a:cs typeface="Arial" panose="020B0604020202020204" pitchFamily="34" charset="0"/>
              </a:rPr>
              <a:t>Contact name and job title (position)</a:t>
            </a:r>
          </a:p>
          <a:p>
            <a:pPr lvl="1">
              <a:lnSpc>
                <a:spcPct val="90000"/>
              </a:lnSpc>
              <a:buClr>
                <a:srgbClr val="DE1F82"/>
              </a:buClr>
              <a:buFont typeface="Wingdings" panose="05000000000000000000" pitchFamily="2" charset="2"/>
              <a:buChar char="§"/>
            </a:pPr>
            <a:r>
              <a:rPr lang="en-GB" sz="2400" dirty="0">
                <a:latin typeface="Arial" panose="020B0604020202020204" pitchFamily="34" charset="0"/>
                <a:cs typeface="Arial" panose="020B0604020202020204" pitchFamily="34" charset="0"/>
              </a:rPr>
              <a:t>Phone number</a:t>
            </a:r>
          </a:p>
          <a:p>
            <a:pPr lvl="1">
              <a:lnSpc>
                <a:spcPct val="90000"/>
              </a:lnSpc>
              <a:buClr>
                <a:srgbClr val="DE1F82"/>
              </a:buClr>
              <a:buFont typeface="Wingdings" panose="05000000000000000000" pitchFamily="2" charset="2"/>
              <a:buChar char="§"/>
            </a:pPr>
            <a:r>
              <a:rPr lang="en-GB" sz="2400" dirty="0">
                <a:latin typeface="Arial" panose="020B0604020202020204" pitchFamily="34" charset="0"/>
                <a:cs typeface="Arial" panose="020B0604020202020204" pitchFamily="34" charset="0"/>
              </a:rPr>
              <a:t>Email address</a:t>
            </a:r>
          </a:p>
          <a:p>
            <a:pPr lvl="1">
              <a:lnSpc>
                <a:spcPct val="90000"/>
              </a:lnSpc>
              <a:buClr>
                <a:srgbClr val="DE1F82"/>
              </a:buClr>
              <a:buFont typeface="Wingdings" panose="05000000000000000000" pitchFamily="2" charset="2"/>
              <a:buChar char="§"/>
            </a:pPr>
            <a:r>
              <a:rPr lang="en-GB" sz="2400" dirty="0">
                <a:latin typeface="Arial" panose="020B0604020202020204" pitchFamily="34" charset="0"/>
                <a:cs typeface="Arial" panose="020B0604020202020204" pitchFamily="34" charset="0"/>
              </a:rPr>
              <a:t>Social media account (if the above is not available)</a:t>
            </a:r>
          </a:p>
          <a:p>
            <a:pPr marL="0" indent="0">
              <a:lnSpc>
                <a:spcPct val="90000"/>
              </a:lnSpc>
              <a:buNone/>
            </a:pPr>
            <a:endParaRPr lang="en-GB" sz="1900" dirty="0">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DB37FBF8-BB55-4F9E-8EB6-B13F64336F0B}"/>
              </a:ext>
            </a:extLst>
          </p:cNvPr>
          <p:cNvGrpSpPr/>
          <p:nvPr/>
        </p:nvGrpSpPr>
        <p:grpSpPr>
          <a:xfrm>
            <a:off x="439771" y="509693"/>
            <a:ext cx="2134313" cy="914400"/>
            <a:chOff x="439771" y="509693"/>
            <a:chExt cx="2134313" cy="914400"/>
          </a:xfrm>
        </p:grpSpPr>
        <p:pic>
          <p:nvPicPr>
            <p:cNvPr id="4" name="Graphic 3" descr="Email with solid fill">
              <a:extLst>
                <a:ext uri="{FF2B5EF4-FFF2-40B4-BE49-F238E27FC236}">
                  <a16:creationId xmlns:a16="http://schemas.microsoft.com/office/drawing/2014/main" id="{09E321B0-A22F-4A9E-A385-88F8E48182CB}"/>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39771" y="509693"/>
              <a:ext cx="914400" cy="914400"/>
            </a:xfrm>
            <a:prstGeom prst="rect">
              <a:avLst/>
            </a:prstGeom>
          </p:spPr>
        </p:pic>
        <p:pic>
          <p:nvPicPr>
            <p:cNvPr id="6" name="Graphic 5" descr="Receiver with solid fill">
              <a:extLst>
                <a:ext uri="{FF2B5EF4-FFF2-40B4-BE49-F238E27FC236}">
                  <a16:creationId xmlns:a16="http://schemas.microsoft.com/office/drawing/2014/main" id="{12CFE5E7-1634-4A8B-A6B2-834A73BAED44}"/>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59684" y="509693"/>
              <a:ext cx="914400" cy="914400"/>
            </a:xfrm>
            <a:prstGeom prst="rect">
              <a:avLst/>
            </a:prstGeom>
          </p:spPr>
        </p:pic>
      </p:grpSp>
    </p:spTree>
    <p:extLst>
      <p:ext uri="{BB962C8B-B14F-4D97-AF65-F5344CB8AC3E}">
        <p14:creationId xmlns:p14="http://schemas.microsoft.com/office/powerpoint/2010/main" val="5193999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10" name="Flowchart: Off-page Connector 9">
            <a:extLst>
              <a:ext uri="{FF2B5EF4-FFF2-40B4-BE49-F238E27FC236}">
                <a16:creationId xmlns:a16="http://schemas.microsoft.com/office/drawing/2014/main" id="{4567BDFA-345B-48DF-A2F1-16E53ADAE7FE}"/>
              </a:ext>
            </a:extLst>
          </p:cNvPr>
          <p:cNvSpPr/>
          <p:nvPr/>
        </p:nvSpPr>
        <p:spPr>
          <a:xfrm rot="5400000">
            <a:off x="8113998" y="1157055"/>
            <a:ext cx="3499104" cy="4365850"/>
          </a:xfrm>
          <a:prstGeom prst="flowChartOffpageConnector">
            <a:avLst/>
          </a:prstGeom>
          <a:noFill/>
          <a:ln w="152400">
            <a:solidFill>
              <a:srgbClr val="DE1F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Google Shape;79;p17"/>
          <p:cNvSpPr txBox="1">
            <a:spLocks noGrp="1"/>
          </p:cNvSpPr>
          <p:nvPr>
            <p:ph type="title"/>
          </p:nvPr>
        </p:nvSpPr>
        <p:spPr>
          <a:xfrm>
            <a:off x="8947167" y="2938221"/>
            <a:ext cx="2781100" cy="1159600"/>
          </a:xfrm>
          <a:prstGeom prst="rect">
            <a:avLst/>
          </a:prstGeom>
        </p:spPr>
        <p:txBody>
          <a:bodyPr spcFirstLastPara="1" vert="horz" wrap="square" lIns="121900" tIns="121900" rIns="121900" bIns="121900" rtlCol="0" anchor="t" anchorCtr="0">
            <a:normAutofit/>
          </a:bodyPr>
          <a:lstStyle/>
          <a:p>
            <a:pPr algn="ctr"/>
            <a:r>
              <a:rPr lang="en-GB" sz="3600" b="1" dirty="0">
                <a:latin typeface="Arial" panose="020B0604020202020204" pitchFamily="34" charset="0"/>
                <a:cs typeface="Arial" panose="020B0604020202020204" pitchFamily="34" charset="0"/>
              </a:rPr>
              <a:t>Step 2 </a:t>
            </a:r>
          </a:p>
        </p:txBody>
      </p:sp>
      <p:sp>
        <p:nvSpPr>
          <p:cNvPr id="5" name="Google Shape;67;p15">
            <a:extLst>
              <a:ext uri="{FF2B5EF4-FFF2-40B4-BE49-F238E27FC236}">
                <a16:creationId xmlns:a16="http://schemas.microsoft.com/office/drawing/2014/main" id="{B690B816-C520-4B54-BE8C-905C459DEE38}"/>
              </a:ext>
            </a:extLst>
          </p:cNvPr>
          <p:cNvSpPr txBox="1"/>
          <p:nvPr/>
        </p:nvSpPr>
        <p:spPr>
          <a:xfrm>
            <a:off x="419743" y="470189"/>
            <a:ext cx="7923589" cy="800179"/>
          </a:xfrm>
          <a:prstGeom prst="rect">
            <a:avLst/>
          </a:prstGeom>
          <a:noFill/>
          <a:ln>
            <a:noFill/>
          </a:ln>
        </p:spPr>
        <p:txBody>
          <a:bodyPr spcFirstLastPara="1" wrap="square" lIns="121900" tIns="121900" rIns="121900" bIns="121900" anchor="t" anchorCtr="0">
            <a:spAutoFit/>
          </a:bodyPr>
          <a:lstStyle/>
          <a:p>
            <a:r>
              <a:rPr lang="en-GB" sz="3600" b="1" dirty="0">
                <a:latin typeface="Arial" panose="020B0604020202020204" pitchFamily="34" charset="0"/>
                <a:cs typeface="Arial" panose="020B0604020202020204" pitchFamily="34" charset="0"/>
              </a:rPr>
              <a:t>Making contact with your charity </a:t>
            </a:r>
          </a:p>
        </p:txBody>
      </p:sp>
      <p:sp>
        <p:nvSpPr>
          <p:cNvPr id="8" name="TextBox 7">
            <a:extLst>
              <a:ext uri="{FF2B5EF4-FFF2-40B4-BE49-F238E27FC236}">
                <a16:creationId xmlns:a16="http://schemas.microsoft.com/office/drawing/2014/main" id="{0C434490-66A4-471B-8EA0-B41D31E695F9}"/>
              </a:ext>
            </a:extLst>
          </p:cNvPr>
          <p:cNvSpPr txBox="1"/>
          <p:nvPr/>
        </p:nvSpPr>
        <p:spPr>
          <a:xfrm>
            <a:off x="506816" y="1512498"/>
            <a:ext cx="6956945" cy="5170646"/>
          </a:xfrm>
          <a:prstGeom prst="rect">
            <a:avLst/>
          </a:prstGeom>
          <a:noFill/>
        </p:spPr>
        <p:txBody>
          <a:bodyPr wrap="square">
            <a:spAutoFit/>
          </a:bodyPr>
          <a:lstStyle/>
          <a:p>
            <a:pPr marL="0" indent="0">
              <a:buNone/>
            </a:pPr>
            <a:r>
              <a:rPr lang="en-GB" sz="2400" dirty="0">
                <a:latin typeface="Arial" panose="020B0604020202020204" pitchFamily="34" charset="0"/>
                <a:cs typeface="Arial" panose="020B0604020202020204" pitchFamily="34" charset="0"/>
              </a:rPr>
              <a:t>Before phoning your charity you should prepare a script that:</a:t>
            </a:r>
          </a:p>
          <a:p>
            <a:pPr marL="0" indent="0">
              <a:buNone/>
            </a:pPr>
            <a:endParaRPr lang="en-GB" sz="2400" dirty="0">
              <a:latin typeface="Arial" panose="020B0604020202020204" pitchFamily="34" charset="0"/>
              <a:cs typeface="Arial" panose="020B0604020202020204" pitchFamily="34" charset="0"/>
            </a:endParaRPr>
          </a:p>
          <a:p>
            <a:pPr marL="342900" indent="-342900">
              <a:buClr>
                <a:srgbClr val="DE1F82"/>
              </a:buClr>
              <a:buFont typeface="Wingdings" panose="05000000000000000000" pitchFamily="2" charset="2"/>
              <a:buChar char="§"/>
            </a:pPr>
            <a:r>
              <a:rPr lang="en-GB" sz="2400" dirty="0">
                <a:latin typeface="Arial" panose="020B0604020202020204" pitchFamily="34" charset="0"/>
                <a:cs typeface="Arial" panose="020B0604020202020204" pitchFamily="34" charset="0"/>
              </a:rPr>
              <a:t>Tells the charity your </a:t>
            </a:r>
            <a:r>
              <a:rPr lang="en-GB" sz="2400" b="1" dirty="0">
                <a:latin typeface="Arial" panose="020B0604020202020204" pitchFamily="34" charset="0"/>
                <a:cs typeface="Arial" panose="020B0604020202020204" pitchFamily="34" charset="0"/>
              </a:rPr>
              <a:t>first name</a:t>
            </a:r>
            <a:r>
              <a:rPr lang="en-GB" sz="2400" dirty="0">
                <a:latin typeface="Arial" panose="020B0604020202020204" pitchFamily="34" charset="0"/>
                <a:cs typeface="Arial" panose="020B0604020202020204" pitchFamily="34" charset="0"/>
              </a:rPr>
              <a:t>, what </a:t>
            </a:r>
            <a:r>
              <a:rPr lang="en-GB" sz="2400" b="1" dirty="0">
                <a:latin typeface="Arial" panose="020B0604020202020204" pitchFamily="34" charset="0"/>
                <a:cs typeface="Arial" panose="020B0604020202020204" pitchFamily="34" charset="0"/>
              </a:rPr>
              <a:t>year</a:t>
            </a:r>
            <a:r>
              <a:rPr lang="en-GB" sz="2400" dirty="0">
                <a:latin typeface="Arial" panose="020B0604020202020204" pitchFamily="34" charset="0"/>
                <a:cs typeface="Arial" panose="020B0604020202020204" pitchFamily="34" charset="0"/>
              </a:rPr>
              <a:t> you are in and the </a:t>
            </a:r>
            <a:r>
              <a:rPr lang="en-GB" sz="2400" b="1" dirty="0">
                <a:latin typeface="Arial" panose="020B0604020202020204" pitchFamily="34" charset="0"/>
                <a:cs typeface="Arial" panose="020B0604020202020204" pitchFamily="34" charset="0"/>
              </a:rPr>
              <a:t>school</a:t>
            </a:r>
            <a:r>
              <a:rPr lang="en-GB" sz="2400" dirty="0">
                <a:latin typeface="Arial" panose="020B0604020202020204" pitchFamily="34" charset="0"/>
                <a:cs typeface="Arial" panose="020B0604020202020204" pitchFamily="34" charset="0"/>
              </a:rPr>
              <a:t> you attend.</a:t>
            </a:r>
          </a:p>
          <a:p>
            <a:pPr marL="342900" indent="-342900">
              <a:buClr>
                <a:srgbClr val="DE1F82"/>
              </a:buClr>
              <a:buFont typeface="Wingdings" panose="05000000000000000000" pitchFamily="2" charset="2"/>
              <a:buChar char="§"/>
            </a:pPr>
            <a:endParaRPr lang="en-GB" sz="2400" dirty="0">
              <a:latin typeface="Arial" panose="020B0604020202020204" pitchFamily="34" charset="0"/>
              <a:cs typeface="Arial" panose="020B0604020202020204" pitchFamily="34" charset="0"/>
            </a:endParaRPr>
          </a:p>
          <a:p>
            <a:pPr marL="342900" indent="-342900">
              <a:buClr>
                <a:srgbClr val="DE1F82"/>
              </a:buClr>
              <a:buFont typeface="Wingdings" panose="05000000000000000000" pitchFamily="2" charset="2"/>
              <a:buChar char="§"/>
            </a:pPr>
            <a:r>
              <a:rPr lang="en-GB" sz="2400" dirty="0">
                <a:latin typeface="Arial" panose="020B0604020202020204" pitchFamily="34" charset="0"/>
                <a:cs typeface="Arial" panose="020B0604020202020204" pitchFamily="34" charset="0"/>
              </a:rPr>
              <a:t>Explain what </a:t>
            </a:r>
            <a:r>
              <a:rPr lang="en-GB" sz="2400" b="1" dirty="0">
                <a:latin typeface="Arial" panose="020B0604020202020204" pitchFamily="34" charset="0"/>
                <a:cs typeface="Arial" panose="020B0604020202020204" pitchFamily="34" charset="0"/>
              </a:rPr>
              <a:t>YPI</a:t>
            </a:r>
            <a:r>
              <a:rPr lang="en-GB" sz="2400" dirty="0">
                <a:latin typeface="Arial" panose="020B0604020202020204" pitchFamily="34" charset="0"/>
                <a:cs typeface="Arial" panose="020B0604020202020204" pitchFamily="34" charset="0"/>
              </a:rPr>
              <a:t> is, </a:t>
            </a:r>
            <a:r>
              <a:rPr lang="en-GB" sz="2400" b="1" dirty="0">
                <a:latin typeface="Arial" panose="020B0604020202020204" pitchFamily="34" charset="0"/>
                <a:cs typeface="Arial" panose="020B0604020202020204" pitchFamily="34" charset="0"/>
              </a:rPr>
              <a:t>why</a:t>
            </a:r>
            <a:r>
              <a:rPr lang="en-GB" sz="2400" dirty="0">
                <a:latin typeface="Arial" panose="020B0604020202020204" pitchFamily="34" charset="0"/>
                <a:cs typeface="Arial" panose="020B0604020202020204" pitchFamily="34" charset="0"/>
              </a:rPr>
              <a:t> you have chosen their charity and how they will </a:t>
            </a:r>
            <a:r>
              <a:rPr lang="en-GB" sz="2400" b="1" dirty="0">
                <a:latin typeface="Arial" panose="020B0604020202020204" pitchFamily="34" charset="0"/>
                <a:cs typeface="Arial" panose="020B0604020202020204" pitchFamily="34" charset="0"/>
              </a:rPr>
              <a:t>benefit</a:t>
            </a:r>
            <a:r>
              <a:rPr lang="en-GB" sz="2400" dirty="0">
                <a:latin typeface="Arial" panose="020B0604020202020204" pitchFamily="34" charset="0"/>
                <a:cs typeface="Arial" panose="020B0604020202020204" pitchFamily="34" charset="0"/>
              </a:rPr>
              <a:t> from the programme.</a:t>
            </a:r>
          </a:p>
          <a:p>
            <a:pPr marL="342900" indent="-342900">
              <a:buClr>
                <a:srgbClr val="DE1F82"/>
              </a:buClr>
              <a:buFont typeface="Wingdings" panose="05000000000000000000" pitchFamily="2" charset="2"/>
              <a:buChar char="§"/>
            </a:pPr>
            <a:endParaRPr lang="en-GB" sz="2400" dirty="0">
              <a:latin typeface="Arial" panose="020B0604020202020204" pitchFamily="34" charset="0"/>
              <a:cs typeface="Arial" panose="020B0604020202020204" pitchFamily="34" charset="0"/>
            </a:endParaRPr>
          </a:p>
          <a:p>
            <a:pPr marL="342900" indent="-342900">
              <a:buClr>
                <a:srgbClr val="DE1F82"/>
              </a:buClr>
              <a:buFont typeface="Wingdings" panose="05000000000000000000" pitchFamily="2" charset="2"/>
              <a:buChar char="§"/>
            </a:pPr>
            <a:r>
              <a:rPr lang="en-GB" sz="2400" dirty="0">
                <a:latin typeface="Arial" panose="020B0604020202020204" pitchFamily="34" charset="0"/>
                <a:cs typeface="Arial" panose="020B0604020202020204" pitchFamily="34" charset="0"/>
              </a:rPr>
              <a:t>Asks the charity if they want to be represented and when would be a good time to arrange a visit or call to interview them.</a:t>
            </a:r>
          </a:p>
          <a:p>
            <a:pPr marL="0" indent="0">
              <a:buNone/>
            </a:pPr>
            <a:endParaRPr lang="en-GB" dirty="0"/>
          </a:p>
        </p:txBody>
      </p:sp>
      <p:grpSp>
        <p:nvGrpSpPr>
          <p:cNvPr id="11" name="Group 10">
            <a:extLst>
              <a:ext uri="{FF2B5EF4-FFF2-40B4-BE49-F238E27FC236}">
                <a16:creationId xmlns:a16="http://schemas.microsoft.com/office/drawing/2014/main" id="{1D93016D-F43A-49C3-8501-A150699C83E5}"/>
              </a:ext>
            </a:extLst>
          </p:cNvPr>
          <p:cNvGrpSpPr/>
          <p:nvPr/>
        </p:nvGrpSpPr>
        <p:grpSpPr>
          <a:xfrm>
            <a:off x="9406350" y="413078"/>
            <a:ext cx="2134313" cy="914400"/>
            <a:chOff x="439771" y="509693"/>
            <a:chExt cx="2134313" cy="914400"/>
          </a:xfrm>
        </p:grpSpPr>
        <p:pic>
          <p:nvPicPr>
            <p:cNvPr id="12" name="Graphic 11" descr="Email with solid fill">
              <a:extLst>
                <a:ext uri="{FF2B5EF4-FFF2-40B4-BE49-F238E27FC236}">
                  <a16:creationId xmlns:a16="http://schemas.microsoft.com/office/drawing/2014/main" id="{8979725F-16E7-49B3-AEF0-70DFF17A70D4}"/>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39771" y="509693"/>
              <a:ext cx="914400" cy="914400"/>
            </a:xfrm>
            <a:prstGeom prst="rect">
              <a:avLst/>
            </a:prstGeom>
          </p:spPr>
        </p:pic>
        <p:pic>
          <p:nvPicPr>
            <p:cNvPr id="13" name="Graphic 12" descr="Receiver with solid fill">
              <a:extLst>
                <a:ext uri="{FF2B5EF4-FFF2-40B4-BE49-F238E27FC236}">
                  <a16:creationId xmlns:a16="http://schemas.microsoft.com/office/drawing/2014/main" id="{4FFA2D37-D98B-4CF5-AE31-A6E5BDBAB2C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59684" y="509693"/>
              <a:ext cx="914400" cy="914400"/>
            </a:xfrm>
            <a:prstGeom prst="rect">
              <a:avLst/>
            </a:prstGeom>
          </p:spPr>
        </p:pic>
      </p:grpSp>
      <p:sp>
        <p:nvSpPr>
          <p:cNvPr id="2" name="TextBox 1">
            <a:extLst>
              <a:ext uri="{FF2B5EF4-FFF2-40B4-BE49-F238E27FC236}">
                <a16:creationId xmlns:a16="http://schemas.microsoft.com/office/drawing/2014/main" id="{9E9F44D5-EEDA-8F77-7542-9639CCA9FB1B}"/>
              </a:ext>
            </a:extLst>
          </p:cNvPr>
          <p:cNvSpPr txBox="1"/>
          <p:nvPr/>
        </p:nvSpPr>
        <p:spPr>
          <a:xfrm>
            <a:off x="9113501" y="5490815"/>
            <a:ext cx="2448431" cy="954107"/>
          </a:xfrm>
          <a:prstGeom prst="rect">
            <a:avLst/>
          </a:prstGeom>
          <a:solidFill>
            <a:srgbClr val="FFFF00"/>
          </a:solidFill>
          <a:ln w="28575">
            <a:solidFill>
              <a:schemeClr val="tx1"/>
            </a:solidFill>
          </a:ln>
        </p:spPr>
        <p:txBody>
          <a:bodyPr wrap="square" rtlCol="0">
            <a:spAutoFit/>
          </a:bodyPr>
          <a:lstStyle/>
          <a:p>
            <a:pPr algn="ctr"/>
            <a:r>
              <a:rPr lang="en-GB" sz="2800" dirty="0">
                <a:latin typeface="Verdana" panose="020B0604030504040204" pitchFamily="34" charset="0"/>
                <a:ea typeface="Verdana" panose="020B0604030504040204" pitchFamily="34" charset="0"/>
                <a:cs typeface="Verdana" panose="020B0604030504040204" pitchFamily="34" charset="0"/>
              </a:rPr>
              <a:t>Booklet page 18-21 </a:t>
            </a:r>
          </a:p>
        </p:txBody>
      </p:sp>
    </p:spTree>
    <p:extLst>
      <p:ext uri="{BB962C8B-B14F-4D97-AF65-F5344CB8AC3E}">
        <p14:creationId xmlns:p14="http://schemas.microsoft.com/office/powerpoint/2010/main" val="23157179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10" name="Flowchart: Off-page Connector 9">
            <a:extLst>
              <a:ext uri="{FF2B5EF4-FFF2-40B4-BE49-F238E27FC236}">
                <a16:creationId xmlns:a16="http://schemas.microsoft.com/office/drawing/2014/main" id="{4567BDFA-345B-48DF-A2F1-16E53ADAE7FE}"/>
              </a:ext>
            </a:extLst>
          </p:cNvPr>
          <p:cNvSpPr/>
          <p:nvPr/>
        </p:nvSpPr>
        <p:spPr>
          <a:xfrm rot="16200000">
            <a:off x="608145" y="1225757"/>
            <a:ext cx="3499104" cy="4406491"/>
          </a:xfrm>
          <a:prstGeom prst="flowChartOffpageConnector">
            <a:avLst/>
          </a:prstGeom>
          <a:noFill/>
          <a:ln w="152400">
            <a:solidFill>
              <a:srgbClr val="DE1F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Google Shape;79;p17"/>
          <p:cNvSpPr txBox="1">
            <a:spLocks noGrp="1"/>
          </p:cNvSpPr>
          <p:nvPr>
            <p:ph type="title"/>
          </p:nvPr>
        </p:nvSpPr>
        <p:spPr>
          <a:xfrm>
            <a:off x="439771" y="3094858"/>
            <a:ext cx="2781100" cy="1159600"/>
          </a:xfrm>
          <a:prstGeom prst="rect">
            <a:avLst/>
          </a:prstGeom>
        </p:spPr>
        <p:txBody>
          <a:bodyPr spcFirstLastPara="1" vert="horz" wrap="square" lIns="121900" tIns="121900" rIns="121900" bIns="121900" rtlCol="0" anchor="t" anchorCtr="0">
            <a:normAutofit/>
          </a:bodyPr>
          <a:lstStyle/>
          <a:p>
            <a:pPr algn="ctr"/>
            <a:r>
              <a:rPr lang="en-GB" sz="3600" b="1" dirty="0">
                <a:latin typeface="Arial" panose="020B0604020202020204" pitchFamily="34" charset="0"/>
                <a:cs typeface="Arial" panose="020B0604020202020204" pitchFamily="34" charset="0"/>
              </a:rPr>
              <a:t>Step 3</a:t>
            </a:r>
          </a:p>
        </p:txBody>
      </p:sp>
      <p:sp>
        <p:nvSpPr>
          <p:cNvPr id="24" name="Google Shape;67;p15">
            <a:extLst>
              <a:ext uri="{FF2B5EF4-FFF2-40B4-BE49-F238E27FC236}">
                <a16:creationId xmlns:a16="http://schemas.microsoft.com/office/drawing/2014/main" id="{D76909BC-C608-4230-84BC-A9D724F6EA25}"/>
              </a:ext>
            </a:extLst>
          </p:cNvPr>
          <p:cNvSpPr txBox="1"/>
          <p:nvPr/>
        </p:nvSpPr>
        <p:spPr>
          <a:xfrm>
            <a:off x="4268411" y="306416"/>
            <a:ext cx="7923589" cy="800179"/>
          </a:xfrm>
          <a:prstGeom prst="rect">
            <a:avLst/>
          </a:prstGeom>
          <a:noFill/>
          <a:ln>
            <a:noFill/>
          </a:ln>
        </p:spPr>
        <p:txBody>
          <a:bodyPr spcFirstLastPara="1" wrap="square" lIns="121900" tIns="121900" rIns="121900" bIns="121900" anchor="t" anchorCtr="0">
            <a:spAutoFit/>
          </a:bodyPr>
          <a:lstStyle/>
          <a:p>
            <a:r>
              <a:rPr lang="en-GB" sz="3600" b="1" dirty="0">
                <a:latin typeface="Arial" panose="020B0604020202020204" pitchFamily="34" charset="0"/>
                <a:cs typeface="Arial" panose="020B0604020202020204" pitchFamily="34" charset="0"/>
              </a:rPr>
              <a:t>Making contact with your charity </a:t>
            </a:r>
          </a:p>
        </p:txBody>
      </p:sp>
      <p:sp>
        <p:nvSpPr>
          <p:cNvPr id="26" name="Content Placeholder 2">
            <a:extLst>
              <a:ext uri="{FF2B5EF4-FFF2-40B4-BE49-F238E27FC236}">
                <a16:creationId xmlns:a16="http://schemas.microsoft.com/office/drawing/2014/main" id="{6DFC095E-E2F9-4ABA-A04D-7D9187FBCE6E}"/>
              </a:ext>
            </a:extLst>
          </p:cNvPr>
          <p:cNvSpPr>
            <a:spLocks noGrp="1"/>
          </p:cNvSpPr>
          <p:nvPr/>
        </p:nvSpPr>
        <p:spPr>
          <a:xfrm>
            <a:off x="4363360" y="1679445"/>
            <a:ext cx="7388869" cy="419576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solidFill>
                <a:latin typeface="+mj-lt"/>
                <a:ea typeface="+mj-ea"/>
                <a:cs typeface="+mj-cs"/>
              </a:defRPr>
            </a:lvl9pPr>
          </a:lstStyle>
          <a:p>
            <a:pPr>
              <a:buClr>
                <a:srgbClr val="DE1F82"/>
              </a:buClr>
              <a:buFont typeface="Wingdings" panose="05000000000000000000" pitchFamily="2" charset="2"/>
              <a:buChar char="§"/>
            </a:pPr>
            <a:r>
              <a:rPr lang="en-GB" sz="2400" b="1" dirty="0">
                <a:latin typeface="Arial" panose="020B0604020202020204" pitchFamily="34" charset="0"/>
                <a:cs typeface="Arial" panose="020B0604020202020204" pitchFamily="34" charset="0"/>
              </a:rPr>
              <a:t>Before calling: </a:t>
            </a:r>
          </a:p>
          <a:p>
            <a:pPr lvl="1">
              <a:buClr>
                <a:srgbClr val="DE1F82"/>
              </a:buClr>
              <a:buFont typeface="Wingdings" panose="05000000000000000000" pitchFamily="2" charset="2"/>
              <a:buChar char="§"/>
            </a:pPr>
            <a:r>
              <a:rPr lang="en-GB" sz="2200" dirty="0">
                <a:latin typeface="Arial" panose="020B0604020202020204" pitchFamily="34" charset="0"/>
                <a:cs typeface="Arial" panose="020B0604020202020204" pitchFamily="34" charset="0"/>
              </a:rPr>
              <a:t>Practice your script.</a:t>
            </a:r>
          </a:p>
          <a:p>
            <a:pPr lvl="1">
              <a:buClr>
                <a:srgbClr val="DE1F82"/>
              </a:buClr>
              <a:buFont typeface="Wingdings" panose="05000000000000000000" pitchFamily="2" charset="2"/>
              <a:buChar char="§"/>
            </a:pPr>
            <a:r>
              <a:rPr lang="en-GB" sz="2200" dirty="0">
                <a:latin typeface="Arial" panose="020B0604020202020204" pitchFamily="34" charset="0"/>
                <a:cs typeface="Arial" panose="020B0604020202020204" pitchFamily="34" charset="0"/>
              </a:rPr>
              <a:t>Make sure you have a </a:t>
            </a:r>
            <a:r>
              <a:rPr lang="en-GB" sz="2200" b="1" dirty="0">
                <a:latin typeface="Arial" panose="020B0604020202020204" pitchFamily="34" charset="0"/>
                <a:cs typeface="Arial" panose="020B0604020202020204" pitchFamily="34" charset="0"/>
              </a:rPr>
              <a:t>pen and something to write on</a:t>
            </a:r>
            <a:r>
              <a:rPr lang="en-GB" sz="2200" dirty="0">
                <a:latin typeface="Arial" panose="020B0604020202020204" pitchFamily="34" charset="0"/>
                <a:cs typeface="Arial" panose="020B0604020202020204" pitchFamily="34" charset="0"/>
              </a:rPr>
              <a:t>.</a:t>
            </a:r>
          </a:p>
          <a:p>
            <a:pPr marL="0" indent="0">
              <a:buClr>
                <a:srgbClr val="DE1F82"/>
              </a:buClr>
              <a:buNone/>
            </a:pPr>
            <a:endParaRPr lang="en-GB" sz="2400" dirty="0">
              <a:latin typeface="Arial" panose="020B0604020202020204" pitchFamily="34" charset="0"/>
              <a:cs typeface="Arial" panose="020B0604020202020204" pitchFamily="34" charset="0"/>
            </a:endParaRPr>
          </a:p>
          <a:p>
            <a:pPr>
              <a:buClr>
                <a:srgbClr val="DE1F82"/>
              </a:buClr>
              <a:buFont typeface="Wingdings" panose="05000000000000000000" pitchFamily="2" charset="2"/>
              <a:buChar char="§"/>
            </a:pPr>
            <a:r>
              <a:rPr kumimoji="0" lang="en-GB" sz="2400" b="1" i="0" u="none" strike="noStrike" kern="1200" cap="none" spc="0" normalizeH="0" baseline="0" noProof="0" dirty="0">
                <a:ln>
                  <a:noFill/>
                </a:ln>
                <a:effectLst/>
                <a:uLnTx/>
                <a:uFillTx/>
                <a:latin typeface="Arial" panose="020B0604020202020204" pitchFamily="34" charset="0"/>
                <a:cs typeface="Arial" panose="020B0604020202020204" pitchFamily="34" charset="0"/>
              </a:rPr>
              <a:t>If they answer: </a:t>
            </a:r>
            <a:r>
              <a:rPr kumimoji="0" lang="en-GB" sz="2400" i="0" u="none" strike="noStrike" kern="1200" cap="none" spc="0" normalizeH="0" baseline="0" noProof="0" dirty="0">
                <a:ln>
                  <a:noFill/>
                </a:ln>
                <a:effectLst/>
                <a:uLnTx/>
                <a:uFillTx/>
                <a:latin typeface="Arial" panose="020B0604020202020204" pitchFamily="34" charset="0"/>
                <a:cs typeface="Arial" panose="020B0604020202020204" pitchFamily="34" charset="0"/>
              </a:rPr>
              <a:t>Use your</a:t>
            </a:r>
            <a:r>
              <a:rPr kumimoji="0" lang="en-GB" sz="2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 script</a:t>
            </a:r>
            <a:r>
              <a:rPr lang="en-GB" sz="2400" dirty="0">
                <a:latin typeface="Arial" panose="020B0604020202020204" pitchFamily="34" charset="0"/>
                <a:cs typeface="Arial" panose="020B0604020202020204" pitchFamily="34" charset="0"/>
              </a:rPr>
              <a:t>. B</a:t>
            </a:r>
            <a:r>
              <a:rPr kumimoji="0" lang="en-GB" sz="2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e polite and interested</a:t>
            </a:r>
            <a:r>
              <a:rPr kumimoji="0" lang="en-GB" sz="2400" b="0" i="0" u="none" strike="noStrike" kern="1200" cap="none" spc="0" normalizeH="0" baseline="0" noProof="0">
                <a:ln>
                  <a:noFill/>
                </a:ln>
                <a:effectLst/>
                <a:uLnTx/>
                <a:uFillTx/>
                <a:latin typeface="Arial" panose="020B0604020202020204" pitchFamily="34" charset="0"/>
                <a:cs typeface="Arial" panose="020B0604020202020204" pitchFamily="34" charset="0"/>
              </a:rPr>
              <a:t>. </a:t>
            </a:r>
            <a:r>
              <a:rPr lang="en-GB" sz="2400">
                <a:latin typeface="Arial" panose="020B0604020202020204" pitchFamily="34" charset="0"/>
                <a:cs typeface="Arial" panose="020B0604020202020204" pitchFamily="34" charset="0"/>
              </a:rPr>
              <a:t>Write </a:t>
            </a:r>
            <a:r>
              <a:rPr lang="en-GB" sz="2400" dirty="0">
                <a:latin typeface="Arial" panose="020B0604020202020204" pitchFamily="34" charset="0"/>
                <a:cs typeface="Arial" panose="020B0604020202020204" pitchFamily="34" charset="0"/>
              </a:rPr>
              <a:t>down what you agree</a:t>
            </a:r>
            <a:r>
              <a:rPr kumimoji="0" lang="en-GB" sz="2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p>
          <a:p>
            <a:pPr>
              <a:buClr>
                <a:srgbClr val="DE1F82"/>
              </a:buClr>
              <a:buFont typeface="Wingdings" panose="05000000000000000000" pitchFamily="2" charset="2"/>
              <a:buChar char="§"/>
            </a:pPr>
            <a:r>
              <a:rPr lang="en-GB" sz="2400" b="1" dirty="0">
                <a:latin typeface="Arial" panose="020B0604020202020204" pitchFamily="34" charset="0"/>
                <a:cs typeface="Arial" panose="020B0604020202020204" pitchFamily="34" charset="0"/>
              </a:rPr>
              <a:t>If</a:t>
            </a:r>
            <a:r>
              <a:rPr kumimoji="0" lang="en-GB" sz="2400" b="1" i="0" u="none" strike="noStrike" kern="1200" cap="none" spc="0" normalizeH="0" baseline="0" noProof="0" dirty="0">
                <a:ln>
                  <a:noFill/>
                </a:ln>
                <a:effectLst/>
                <a:uLnTx/>
                <a:uFillTx/>
                <a:latin typeface="Arial" panose="020B0604020202020204" pitchFamily="34" charset="0"/>
                <a:cs typeface="Arial" panose="020B0604020202020204" pitchFamily="34" charset="0"/>
              </a:rPr>
              <a:t> they don’t answer: </a:t>
            </a:r>
            <a:r>
              <a:rPr lang="en-GB" sz="2400" dirty="0">
                <a:latin typeface="Arial" panose="020B0604020202020204" pitchFamily="34" charset="0"/>
                <a:cs typeface="Arial" panose="020B0604020202020204" pitchFamily="34" charset="0"/>
              </a:rPr>
              <a:t>L</a:t>
            </a:r>
            <a:r>
              <a:rPr kumimoji="0" lang="en-GB" sz="2400" b="0" i="0" u="none" strike="noStrike" kern="1200" cap="none" spc="0" normalizeH="0" baseline="0" noProof="0" dirty="0">
                <a:ln>
                  <a:noFill/>
                </a:ln>
                <a:effectLst/>
                <a:uLnTx/>
                <a:uFillTx/>
                <a:latin typeface="Arial" panose="020B0604020202020204" pitchFamily="34" charset="0"/>
                <a:cs typeface="Arial" panose="020B0604020202020204" pitchFamily="34" charset="0"/>
              </a:rPr>
              <a:t>eave a very clear voicemail and try again in the future. </a:t>
            </a:r>
          </a:p>
          <a:p>
            <a:pPr>
              <a:buClr>
                <a:srgbClr val="DE1F82"/>
              </a:buClr>
              <a:buFont typeface="Wingdings" panose="05000000000000000000" pitchFamily="2" charset="2"/>
              <a:buChar char="§"/>
            </a:pPr>
            <a:endParaRPr lang="en-GB" sz="2000" dirty="0">
              <a:latin typeface="Arial" panose="020B0604020202020204" pitchFamily="34" charset="0"/>
              <a:cs typeface="Arial" panose="020B0604020202020204" pitchFamily="34" charset="0"/>
            </a:endParaRPr>
          </a:p>
        </p:txBody>
      </p:sp>
      <p:grpSp>
        <p:nvGrpSpPr>
          <p:cNvPr id="28" name="Group 27">
            <a:extLst>
              <a:ext uri="{FF2B5EF4-FFF2-40B4-BE49-F238E27FC236}">
                <a16:creationId xmlns:a16="http://schemas.microsoft.com/office/drawing/2014/main" id="{10B4EAF2-F5F4-4546-AB7F-3C9CF68130DF}"/>
              </a:ext>
            </a:extLst>
          </p:cNvPr>
          <p:cNvGrpSpPr/>
          <p:nvPr/>
        </p:nvGrpSpPr>
        <p:grpSpPr>
          <a:xfrm>
            <a:off x="439771" y="509693"/>
            <a:ext cx="2134313" cy="914400"/>
            <a:chOff x="439771" y="509693"/>
            <a:chExt cx="2134313" cy="914400"/>
          </a:xfrm>
        </p:grpSpPr>
        <p:pic>
          <p:nvPicPr>
            <p:cNvPr id="30" name="Graphic 29" descr="Email with solid fill">
              <a:extLst>
                <a:ext uri="{FF2B5EF4-FFF2-40B4-BE49-F238E27FC236}">
                  <a16:creationId xmlns:a16="http://schemas.microsoft.com/office/drawing/2014/main" id="{9A581544-F92A-43DE-9310-AA9D91C1D52E}"/>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39771" y="509693"/>
              <a:ext cx="914400" cy="914400"/>
            </a:xfrm>
            <a:prstGeom prst="rect">
              <a:avLst/>
            </a:prstGeom>
          </p:spPr>
        </p:pic>
        <p:pic>
          <p:nvPicPr>
            <p:cNvPr id="32" name="Graphic 31" descr="Receiver with solid fill">
              <a:extLst>
                <a:ext uri="{FF2B5EF4-FFF2-40B4-BE49-F238E27FC236}">
                  <a16:creationId xmlns:a16="http://schemas.microsoft.com/office/drawing/2014/main" id="{389B5127-B56A-42EE-A7FE-60089E673A99}"/>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59684" y="509693"/>
              <a:ext cx="914400" cy="914400"/>
            </a:xfrm>
            <a:prstGeom prst="rect">
              <a:avLst/>
            </a:prstGeom>
          </p:spPr>
        </p:pic>
      </p:grpSp>
    </p:spTree>
    <p:extLst>
      <p:ext uri="{BB962C8B-B14F-4D97-AF65-F5344CB8AC3E}">
        <p14:creationId xmlns:p14="http://schemas.microsoft.com/office/powerpoint/2010/main" val="29956896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10" name="Flowchart: Off-page Connector 9">
            <a:extLst>
              <a:ext uri="{FF2B5EF4-FFF2-40B4-BE49-F238E27FC236}">
                <a16:creationId xmlns:a16="http://schemas.microsoft.com/office/drawing/2014/main" id="{4567BDFA-345B-48DF-A2F1-16E53ADAE7FE}"/>
              </a:ext>
            </a:extLst>
          </p:cNvPr>
          <p:cNvSpPr/>
          <p:nvPr/>
        </p:nvSpPr>
        <p:spPr>
          <a:xfrm rot="16200000">
            <a:off x="360548" y="1156424"/>
            <a:ext cx="3499104" cy="4233770"/>
          </a:xfrm>
          <a:prstGeom prst="flowChartOffpageConnector">
            <a:avLst/>
          </a:prstGeom>
          <a:solidFill>
            <a:srgbClr val="DE1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Google Shape;79;p17"/>
          <p:cNvSpPr txBox="1">
            <a:spLocks noGrp="1"/>
          </p:cNvSpPr>
          <p:nvPr>
            <p:ph type="title"/>
          </p:nvPr>
        </p:nvSpPr>
        <p:spPr>
          <a:xfrm>
            <a:off x="467066" y="2644167"/>
            <a:ext cx="2781100" cy="1159600"/>
          </a:xfrm>
          <a:prstGeom prst="rect">
            <a:avLst/>
          </a:prstGeom>
        </p:spPr>
        <p:txBody>
          <a:bodyPr spcFirstLastPara="1" vert="horz" wrap="square" lIns="121900" tIns="121900" rIns="121900" bIns="121900" rtlCol="0" anchor="t" anchorCtr="0">
            <a:normAutofit fontScale="90000"/>
          </a:bodyPr>
          <a:lstStyle/>
          <a:p>
            <a:pPr algn="ctr"/>
            <a:r>
              <a:rPr lang="en-GB" sz="3600" b="1" dirty="0">
                <a:solidFill>
                  <a:schemeClr val="bg1"/>
                </a:solidFill>
                <a:latin typeface="Arial" panose="020B0604020202020204" pitchFamily="34" charset="0"/>
                <a:cs typeface="Arial" panose="020B0604020202020204" pitchFamily="34" charset="0"/>
              </a:rPr>
              <a:t>Class </a:t>
            </a:r>
            <a:br>
              <a:rPr lang="en-GB" sz="3600" b="1" dirty="0">
                <a:solidFill>
                  <a:schemeClr val="bg1"/>
                </a:solidFill>
                <a:latin typeface="Arial" panose="020B0604020202020204" pitchFamily="34" charset="0"/>
                <a:cs typeface="Arial" panose="020B0604020202020204" pitchFamily="34" charset="0"/>
              </a:rPr>
            </a:br>
            <a:r>
              <a:rPr lang="en-GB" sz="3600" b="1" dirty="0">
                <a:solidFill>
                  <a:schemeClr val="bg1"/>
                </a:solidFill>
                <a:latin typeface="Arial" panose="020B0604020202020204" pitchFamily="34" charset="0"/>
                <a:cs typeface="Arial" panose="020B0604020202020204" pitchFamily="34" charset="0"/>
              </a:rPr>
              <a:t>Discussion</a:t>
            </a:r>
          </a:p>
        </p:txBody>
      </p:sp>
      <p:sp>
        <p:nvSpPr>
          <p:cNvPr id="7" name="TextBox 6">
            <a:extLst>
              <a:ext uri="{FF2B5EF4-FFF2-40B4-BE49-F238E27FC236}">
                <a16:creationId xmlns:a16="http://schemas.microsoft.com/office/drawing/2014/main" id="{239E7D9F-A110-4002-9520-5FF3AFFC411E}"/>
              </a:ext>
            </a:extLst>
          </p:cNvPr>
          <p:cNvSpPr txBox="1"/>
          <p:nvPr/>
        </p:nvSpPr>
        <p:spPr>
          <a:xfrm>
            <a:off x="4535374" y="2392566"/>
            <a:ext cx="5767940" cy="2062103"/>
          </a:xfrm>
          <a:prstGeom prst="rect">
            <a:avLst/>
          </a:prstGeom>
          <a:noFill/>
        </p:spPr>
        <p:txBody>
          <a:bodyPr wrap="square" rtlCol="0">
            <a:spAutoFit/>
          </a:bodyPr>
          <a:lstStyle/>
          <a:p>
            <a:pPr algn="ctr"/>
            <a:r>
              <a:rPr lang="en-GB" sz="3200" b="1" dirty="0">
                <a:latin typeface="Arial" panose="020B0604020202020204" pitchFamily="34" charset="0"/>
                <a:cs typeface="Arial" panose="020B0604020202020204" pitchFamily="34" charset="0"/>
              </a:rPr>
              <a:t>What information do you need to find out during your charity interview and/or visit?</a:t>
            </a:r>
          </a:p>
        </p:txBody>
      </p:sp>
      <p:grpSp>
        <p:nvGrpSpPr>
          <p:cNvPr id="24" name="Group 23">
            <a:extLst>
              <a:ext uri="{FF2B5EF4-FFF2-40B4-BE49-F238E27FC236}">
                <a16:creationId xmlns:a16="http://schemas.microsoft.com/office/drawing/2014/main" id="{AF92BA0A-FD19-4345-B489-65FAA7496C1D}"/>
              </a:ext>
            </a:extLst>
          </p:cNvPr>
          <p:cNvGrpSpPr/>
          <p:nvPr/>
        </p:nvGrpSpPr>
        <p:grpSpPr>
          <a:xfrm>
            <a:off x="9502505" y="-472597"/>
            <a:ext cx="2987220" cy="2518384"/>
            <a:chOff x="8874708" y="-78850"/>
            <a:chExt cx="2987220" cy="2518384"/>
          </a:xfrm>
        </p:grpSpPr>
        <p:pic>
          <p:nvPicPr>
            <p:cNvPr id="4" name="Graphic 3" descr="Chat with solid fill">
              <a:extLst>
                <a:ext uri="{FF2B5EF4-FFF2-40B4-BE49-F238E27FC236}">
                  <a16:creationId xmlns:a16="http://schemas.microsoft.com/office/drawing/2014/main" id="{86379E0E-7328-421F-81A6-0B00270D534A}"/>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11118" y="1122525"/>
              <a:ext cx="914400" cy="914400"/>
            </a:xfrm>
            <a:prstGeom prst="rect">
              <a:avLst/>
            </a:prstGeom>
          </p:spPr>
        </p:pic>
        <p:pic>
          <p:nvPicPr>
            <p:cNvPr id="6" name="Graphic 5" descr="Users with solid fill">
              <a:extLst>
                <a:ext uri="{FF2B5EF4-FFF2-40B4-BE49-F238E27FC236}">
                  <a16:creationId xmlns:a16="http://schemas.microsoft.com/office/drawing/2014/main" id="{26290346-70E3-4F19-AB90-B109E1586E9A}"/>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47528" y="1525134"/>
              <a:ext cx="914400" cy="914400"/>
            </a:xfrm>
            <a:prstGeom prst="rect">
              <a:avLst/>
            </a:prstGeom>
          </p:spPr>
        </p:pic>
        <p:pic>
          <p:nvPicPr>
            <p:cNvPr id="11" name="Graphic 10" descr="Online meeting with solid fill">
              <a:extLst>
                <a:ext uri="{FF2B5EF4-FFF2-40B4-BE49-F238E27FC236}">
                  <a16:creationId xmlns:a16="http://schemas.microsoft.com/office/drawing/2014/main" id="{DC6D373E-ABA9-48F3-A024-FB5C3543F46E}"/>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947528" y="689212"/>
              <a:ext cx="914400" cy="914400"/>
            </a:xfrm>
            <a:prstGeom prst="rect">
              <a:avLst/>
            </a:prstGeom>
          </p:spPr>
        </p:pic>
        <p:pic>
          <p:nvPicPr>
            <p:cNvPr id="14" name="Graphic 13" descr="Boardroom with solid fill">
              <a:extLst>
                <a:ext uri="{FF2B5EF4-FFF2-40B4-BE49-F238E27FC236}">
                  <a16:creationId xmlns:a16="http://schemas.microsoft.com/office/drawing/2014/main" id="{7B25654E-B57C-4A06-AB4F-9B42CF15C45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838221" y="-78850"/>
              <a:ext cx="914400" cy="914400"/>
            </a:xfrm>
            <a:prstGeom prst="rect">
              <a:avLst/>
            </a:prstGeom>
          </p:spPr>
        </p:pic>
        <p:pic>
          <p:nvPicPr>
            <p:cNvPr id="16" name="Graphic 15" descr="Meeting with solid fill">
              <a:extLst>
                <a:ext uri="{FF2B5EF4-FFF2-40B4-BE49-F238E27FC236}">
                  <a16:creationId xmlns:a16="http://schemas.microsoft.com/office/drawing/2014/main" id="{0A71DD4C-D328-47A3-A421-5B8C768892FA}"/>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911118" y="232012"/>
              <a:ext cx="914400" cy="914400"/>
            </a:xfrm>
            <a:prstGeom prst="rect">
              <a:avLst/>
            </a:prstGeom>
          </p:spPr>
        </p:pic>
        <p:pic>
          <p:nvPicPr>
            <p:cNvPr id="19" name="Graphic 18" descr="Bus with solid fill">
              <a:extLst>
                <a:ext uri="{FF2B5EF4-FFF2-40B4-BE49-F238E27FC236}">
                  <a16:creationId xmlns:a16="http://schemas.microsoft.com/office/drawing/2014/main" id="{93EFE8DB-B57A-4D49-BC67-64FA91F136FF}"/>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874708" y="0"/>
              <a:ext cx="914400" cy="914400"/>
            </a:xfrm>
            <a:prstGeom prst="rect">
              <a:avLst/>
            </a:prstGeom>
          </p:spPr>
        </p:pic>
        <p:pic>
          <p:nvPicPr>
            <p:cNvPr id="22" name="Graphic 21" descr="Walk with solid fill">
              <a:extLst>
                <a:ext uri="{FF2B5EF4-FFF2-40B4-BE49-F238E27FC236}">
                  <a16:creationId xmlns:a16="http://schemas.microsoft.com/office/drawing/2014/main" id="{9174826B-6A7A-4D42-8996-EC33C937087B}"/>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984015" y="1003104"/>
              <a:ext cx="914400" cy="914400"/>
            </a:xfrm>
            <a:prstGeom prst="rect">
              <a:avLst/>
            </a:prstGeom>
          </p:spPr>
        </p:pic>
      </p:grpSp>
      <p:grpSp>
        <p:nvGrpSpPr>
          <p:cNvPr id="42" name="Group 41">
            <a:extLst>
              <a:ext uri="{FF2B5EF4-FFF2-40B4-BE49-F238E27FC236}">
                <a16:creationId xmlns:a16="http://schemas.microsoft.com/office/drawing/2014/main" id="{18B0A270-BF8A-4F28-9241-5C7673DD29C5}"/>
              </a:ext>
            </a:extLst>
          </p:cNvPr>
          <p:cNvGrpSpPr/>
          <p:nvPr/>
        </p:nvGrpSpPr>
        <p:grpSpPr>
          <a:xfrm>
            <a:off x="9167500" y="4821076"/>
            <a:ext cx="2987220" cy="2518384"/>
            <a:chOff x="8874708" y="-78850"/>
            <a:chExt cx="2987220" cy="2518384"/>
          </a:xfrm>
        </p:grpSpPr>
        <p:pic>
          <p:nvPicPr>
            <p:cNvPr id="43" name="Graphic 42" descr="Chat with solid fill">
              <a:extLst>
                <a:ext uri="{FF2B5EF4-FFF2-40B4-BE49-F238E27FC236}">
                  <a16:creationId xmlns:a16="http://schemas.microsoft.com/office/drawing/2014/main" id="{C1DF325A-7E5A-4E38-B386-1C19EBB4DE5B}"/>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11118" y="1122525"/>
              <a:ext cx="914400" cy="914400"/>
            </a:xfrm>
            <a:prstGeom prst="rect">
              <a:avLst/>
            </a:prstGeom>
          </p:spPr>
        </p:pic>
        <p:pic>
          <p:nvPicPr>
            <p:cNvPr id="47" name="Graphic 46" descr="Users with solid fill">
              <a:extLst>
                <a:ext uri="{FF2B5EF4-FFF2-40B4-BE49-F238E27FC236}">
                  <a16:creationId xmlns:a16="http://schemas.microsoft.com/office/drawing/2014/main" id="{BFA995D6-1901-43BE-B195-CF44C7FFC35F}"/>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947528" y="1525134"/>
              <a:ext cx="914400" cy="914400"/>
            </a:xfrm>
            <a:prstGeom prst="rect">
              <a:avLst/>
            </a:prstGeom>
          </p:spPr>
        </p:pic>
        <p:pic>
          <p:nvPicPr>
            <p:cNvPr id="49" name="Graphic 48" descr="Online meeting with solid fill">
              <a:extLst>
                <a:ext uri="{FF2B5EF4-FFF2-40B4-BE49-F238E27FC236}">
                  <a16:creationId xmlns:a16="http://schemas.microsoft.com/office/drawing/2014/main" id="{A0B447A0-8D6E-4EBE-9A35-2F45A6385976}"/>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947528" y="689212"/>
              <a:ext cx="914400" cy="914400"/>
            </a:xfrm>
            <a:prstGeom prst="rect">
              <a:avLst/>
            </a:prstGeom>
          </p:spPr>
        </p:pic>
        <p:pic>
          <p:nvPicPr>
            <p:cNvPr id="50" name="Graphic 49" descr="Boardroom with solid fill">
              <a:extLst>
                <a:ext uri="{FF2B5EF4-FFF2-40B4-BE49-F238E27FC236}">
                  <a16:creationId xmlns:a16="http://schemas.microsoft.com/office/drawing/2014/main" id="{0B3ED48F-4CAA-428F-BD8C-C8595C7D5B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838221" y="-78850"/>
              <a:ext cx="914400" cy="914400"/>
            </a:xfrm>
            <a:prstGeom prst="rect">
              <a:avLst/>
            </a:prstGeom>
          </p:spPr>
        </p:pic>
        <p:pic>
          <p:nvPicPr>
            <p:cNvPr id="52" name="Graphic 51" descr="Meeting with solid fill">
              <a:extLst>
                <a:ext uri="{FF2B5EF4-FFF2-40B4-BE49-F238E27FC236}">
                  <a16:creationId xmlns:a16="http://schemas.microsoft.com/office/drawing/2014/main" id="{0A3B75A9-A6CD-4818-A2A1-8B1332E1F4FA}"/>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911118" y="232012"/>
              <a:ext cx="914400" cy="914400"/>
            </a:xfrm>
            <a:prstGeom prst="rect">
              <a:avLst/>
            </a:prstGeom>
          </p:spPr>
        </p:pic>
        <p:pic>
          <p:nvPicPr>
            <p:cNvPr id="53" name="Graphic 52" descr="Bus with solid fill">
              <a:extLst>
                <a:ext uri="{FF2B5EF4-FFF2-40B4-BE49-F238E27FC236}">
                  <a16:creationId xmlns:a16="http://schemas.microsoft.com/office/drawing/2014/main" id="{009EC613-8AA2-45C2-B3F4-13C4EF077534}"/>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874708" y="0"/>
              <a:ext cx="914400" cy="914400"/>
            </a:xfrm>
            <a:prstGeom prst="rect">
              <a:avLst/>
            </a:prstGeom>
          </p:spPr>
        </p:pic>
        <p:pic>
          <p:nvPicPr>
            <p:cNvPr id="54" name="Graphic 53" descr="Walk with solid fill">
              <a:extLst>
                <a:ext uri="{FF2B5EF4-FFF2-40B4-BE49-F238E27FC236}">
                  <a16:creationId xmlns:a16="http://schemas.microsoft.com/office/drawing/2014/main" id="{6555F4E2-ECCB-4FCF-AF9D-1B81372B5A7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984015" y="1003104"/>
              <a:ext cx="914400" cy="914400"/>
            </a:xfrm>
            <a:prstGeom prst="rect">
              <a:avLst/>
            </a:prstGeom>
          </p:spPr>
        </p:pic>
      </p:grpSp>
    </p:spTree>
    <p:extLst>
      <p:ext uri="{BB962C8B-B14F-4D97-AF65-F5344CB8AC3E}">
        <p14:creationId xmlns:p14="http://schemas.microsoft.com/office/powerpoint/2010/main" val="14160615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10" name="Flowchart: Off-page Connector 9">
            <a:extLst>
              <a:ext uri="{FF2B5EF4-FFF2-40B4-BE49-F238E27FC236}">
                <a16:creationId xmlns:a16="http://schemas.microsoft.com/office/drawing/2014/main" id="{4567BDFA-345B-48DF-A2F1-16E53ADAE7FE}"/>
              </a:ext>
            </a:extLst>
          </p:cNvPr>
          <p:cNvSpPr/>
          <p:nvPr/>
        </p:nvSpPr>
        <p:spPr>
          <a:xfrm rot="5400000">
            <a:off x="8325563" y="1312115"/>
            <a:ext cx="3499104" cy="4233770"/>
          </a:xfrm>
          <a:prstGeom prst="flowChartOffpageConnector">
            <a:avLst/>
          </a:prstGeom>
          <a:solidFill>
            <a:srgbClr val="DE1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Google Shape;79;p17"/>
          <p:cNvSpPr txBox="1">
            <a:spLocks noGrp="1"/>
          </p:cNvSpPr>
          <p:nvPr>
            <p:ph type="title"/>
          </p:nvPr>
        </p:nvSpPr>
        <p:spPr>
          <a:xfrm>
            <a:off x="8950764" y="2493378"/>
            <a:ext cx="2781100" cy="1159600"/>
          </a:xfrm>
          <a:prstGeom prst="rect">
            <a:avLst/>
          </a:prstGeom>
        </p:spPr>
        <p:txBody>
          <a:bodyPr spcFirstLastPara="1" vert="horz" wrap="square" lIns="121900" tIns="121900" rIns="121900" bIns="121900" rtlCol="0" anchor="t" anchorCtr="0">
            <a:normAutofit fontScale="90000"/>
          </a:bodyPr>
          <a:lstStyle/>
          <a:p>
            <a:pPr algn="ctr"/>
            <a:r>
              <a:rPr lang="en-GB" sz="3600" b="1" dirty="0">
                <a:solidFill>
                  <a:schemeClr val="bg1"/>
                </a:solidFill>
                <a:latin typeface="Arial" panose="020B0604020202020204" pitchFamily="34" charset="0"/>
                <a:cs typeface="Arial" panose="020B0604020202020204" pitchFamily="34" charset="0"/>
              </a:rPr>
              <a:t>What information do you need to find out? </a:t>
            </a:r>
          </a:p>
        </p:txBody>
      </p:sp>
      <p:sp>
        <p:nvSpPr>
          <p:cNvPr id="7" name="TextBox 6">
            <a:extLst>
              <a:ext uri="{FF2B5EF4-FFF2-40B4-BE49-F238E27FC236}">
                <a16:creationId xmlns:a16="http://schemas.microsoft.com/office/drawing/2014/main" id="{239E7D9F-A110-4002-9520-5FF3AFFC411E}"/>
              </a:ext>
            </a:extLst>
          </p:cNvPr>
          <p:cNvSpPr txBox="1"/>
          <p:nvPr/>
        </p:nvSpPr>
        <p:spPr>
          <a:xfrm>
            <a:off x="460136" y="674400"/>
            <a:ext cx="7724342" cy="5509200"/>
          </a:xfrm>
          <a:prstGeom prst="rect">
            <a:avLst/>
          </a:prstGeom>
          <a:noFill/>
        </p:spPr>
        <p:txBody>
          <a:bodyPr wrap="square" rtlCol="0">
            <a:spAutoFit/>
          </a:bodyPr>
          <a:lstStyle/>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How does the charity help people in the local community?</a:t>
            </a:r>
          </a:p>
          <a:p>
            <a:pPr marL="457200" indent="-457200">
              <a:buFont typeface="Arial" panose="020B0604020202020204" pitchFamily="34" charset="0"/>
              <a:buChar char="•"/>
            </a:pPr>
            <a:endParaRPr lang="en-GB"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What services do they provide?</a:t>
            </a:r>
          </a:p>
          <a:p>
            <a:pPr marL="457200" indent="-457200">
              <a:buFont typeface="Arial" panose="020B0604020202020204" pitchFamily="34" charset="0"/>
              <a:buChar char="•"/>
            </a:pPr>
            <a:endParaRPr lang="en-GB"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If they won the £3000, how would the money be spent? </a:t>
            </a:r>
            <a:r>
              <a:rPr lang="en-GB" sz="3200" b="1" dirty="0">
                <a:latin typeface="Arial" panose="020B0604020202020204" pitchFamily="34" charset="0"/>
                <a:cs typeface="Arial" panose="020B0604020202020204" pitchFamily="34" charset="0"/>
              </a:rPr>
              <a:t>This needs to be a detailed breakdown.</a:t>
            </a:r>
          </a:p>
          <a:p>
            <a:pPr marL="457200" indent="-457200">
              <a:buFont typeface="Arial" panose="020B0604020202020204" pitchFamily="34" charset="0"/>
              <a:buChar char="•"/>
            </a:pPr>
            <a:endParaRPr lang="en-GB"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Any other information you could not find online.</a:t>
            </a:r>
          </a:p>
        </p:txBody>
      </p:sp>
    </p:spTree>
    <p:extLst>
      <p:ext uri="{BB962C8B-B14F-4D97-AF65-F5344CB8AC3E}">
        <p14:creationId xmlns:p14="http://schemas.microsoft.com/office/powerpoint/2010/main" val="2607157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phone call script&#10;&#10;Description automatically generated with low confidence">
            <a:extLst>
              <a:ext uri="{FF2B5EF4-FFF2-40B4-BE49-F238E27FC236}">
                <a16:creationId xmlns:a16="http://schemas.microsoft.com/office/drawing/2014/main" id="{D6580F9D-6B27-FFA1-573C-8341C5C723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3566" y="361764"/>
            <a:ext cx="8166272" cy="6134472"/>
          </a:xfrm>
          <a:prstGeom prst="rect">
            <a:avLst/>
          </a:prstGeom>
        </p:spPr>
      </p:pic>
      <p:sp>
        <p:nvSpPr>
          <p:cNvPr id="2" name="TextBox 1">
            <a:extLst>
              <a:ext uri="{FF2B5EF4-FFF2-40B4-BE49-F238E27FC236}">
                <a16:creationId xmlns:a16="http://schemas.microsoft.com/office/drawing/2014/main" id="{6BC5C7B6-A369-E8FA-B4FD-E8F7204A4695}"/>
              </a:ext>
            </a:extLst>
          </p:cNvPr>
          <p:cNvSpPr txBox="1"/>
          <p:nvPr/>
        </p:nvSpPr>
        <p:spPr>
          <a:xfrm>
            <a:off x="620854" y="655768"/>
            <a:ext cx="2448431" cy="2677656"/>
          </a:xfrm>
          <a:prstGeom prst="rect">
            <a:avLst/>
          </a:prstGeom>
          <a:solidFill>
            <a:srgbClr val="FFFF00"/>
          </a:solidFill>
          <a:ln w="28575">
            <a:solidFill>
              <a:schemeClr val="tx1"/>
            </a:solidFill>
          </a:ln>
        </p:spPr>
        <p:txBody>
          <a:bodyPr wrap="square" rtlCol="0">
            <a:spAutoFit/>
          </a:bodyPr>
          <a:lstStyle/>
          <a:p>
            <a:pPr algn="ctr"/>
            <a:r>
              <a:rPr lang="en-GB" sz="2800" dirty="0">
                <a:latin typeface="Verdana" panose="020B0604030504040204" pitchFamily="34" charset="0"/>
                <a:ea typeface="Verdana" panose="020B0604030504040204" pitchFamily="34" charset="0"/>
                <a:cs typeface="Verdana" panose="020B0604030504040204" pitchFamily="34" charset="0"/>
              </a:rPr>
              <a:t>This document can be found on the Teams page.</a:t>
            </a:r>
          </a:p>
        </p:txBody>
      </p:sp>
    </p:spTree>
    <p:extLst>
      <p:ext uri="{BB962C8B-B14F-4D97-AF65-F5344CB8AC3E}">
        <p14:creationId xmlns:p14="http://schemas.microsoft.com/office/powerpoint/2010/main" val="4881494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25">
            <a:extLst>
              <a:ext uri="{FF2B5EF4-FFF2-40B4-BE49-F238E27FC236}">
                <a16:creationId xmlns:a16="http://schemas.microsoft.com/office/drawing/2014/main" id="{3B3441C5-D2F2-4B35-B830-EF60DFC79B04}"/>
              </a:ext>
            </a:extLst>
          </p:cNvPr>
          <p:cNvSpPr txBox="1">
            <a:spLocks noChangeArrowheads="1"/>
          </p:cNvSpPr>
          <p:nvPr/>
        </p:nvSpPr>
        <p:spPr bwMode="auto">
          <a:xfrm>
            <a:off x="2482215" y="0"/>
            <a:ext cx="7227570" cy="1439880"/>
          </a:xfrm>
          <a:prstGeom prst="flowChartOffpageConnector">
            <a:avLst/>
          </a:prstGeom>
          <a:solidFill>
            <a:srgbClr val="DE1F82"/>
          </a:solidFill>
          <a:ln>
            <a:noFill/>
          </a:ln>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B9ACF51-9040-4E92-9714-5B38B8E78BE3}"/>
              </a:ext>
            </a:extLst>
          </p:cNvPr>
          <p:cNvSpPr txBox="1"/>
          <p:nvPr/>
        </p:nvSpPr>
        <p:spPr>
          <a:xfrm>
            <a:off x="3277737" y="352275"/>
            <a:ext cx="5636526" cy="735330"/>
          </a:xfrm>
          <a:prstGeom prst="rect">
            <a:avLst/>
          </a:prstGeom>
          <a:noFill/>
        </p:spPr>
        <p:txBody>
          <a:bodyPr wrap="square" rtlCol="0">
            <a:spAutoFit/>
          </a:bodyPr>
          <a:lstStyle/>
          <a:p>
            <a:pPr algn="ctr">
              <a:lnSpc>
                <a:spcPct val="110000"/>
              </a:lnSpc>
              <a:spcAft>
                <a:spcPts val="1800"/>
              </a:spcAft>
            </a:pPr>
            <a:r>
              <a:rPr lang="en-GB" sz="4000" dirty="0">
                <a:solidFill>
                  <a:schemeClr val="bg1"/>
                </a:solidFill>
                <a:latin typeface="Arial Black" panose="020B0A04020102020204" pitchFamily="34" charset="0"/>
                <a:ea typeface="Calibri" panose="020F0502020204030204" pitchFamily="34" charset="0"/>
                <a:cs typeface="Arial" panose="020B0604020202020204" pitchFamily="34" charset="0"/>
              </a:rPr>
              <a:t>Tasks for Tuesday</a:t>
            </a:r>
            <a:endParaRPr lang="en-GB" sz="4000" dirty="0">
              <a:solidFill>
                <a:schemeClr val="bg1"/>
              </a:solidFill>
              <a:effectLst/>
              <a:latin typeface="Arial Black" panose="020B0A04020102020204" pitchFamily="34" charset="0"/>
              <a:ea typeface="Calibri" panose="020F0502020204030204" pitchFamily="34" charset="0"/>
              <a:cs typeface="Arial" panose="020B0604020202020204" pitchFamily="34" charset="0"/>
            </a:endParaRPr>
          </a:p>
        </p:txBody>
      </p:sp>
      <p:graphicFrame>
        <p:nvGraphicFramePr>
          <p:cNvPr id="5" name="Content Placeholder 2">
            <a:extLst>
              <a:ext uri="{FF2B5EF4-FFF2-40B4-BE49-F238E27FC236}">
                <a16:creationId xmlns:a16="http://schemas.microsoft.com/office/drawing/2014/main" id="{8A8A5021-3FCE-5F22-C047-5B7E5742C1B7}"/>
              </a:ext>
            </a:extLst>
          </p:cNvPr>
          <p:cNvGraphicFramePr>
            <a:graphicFrameLocks noGrp="1"/>
          </p:cNvGraphicFramePr>
          <p:nvPr>
            <p:ph idx="1"/>
            <p:extLst>
              <p:ext uri="{D42A27DB-BD31-4B8C-83A1-F6EECF244321}">
                <p14:modId xmlns:p14="http://schemas.microsoft.com/office/powerpoint/2010/main" val="3277695278"/>
              </p:ext>
            </p:extLst>
          </p:nvPr>
        </p:nvGraphicFramePr>
        <p:xfrm>
          <a:off x="387927" y="1825625"/>
          <a:ext cx="1138843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A689A8C6-E8A3-7D3F-321A-5B428E4965CE}"/>
              </a:ext>
            </a:extLst>
          </p:cNvPr>
          <p:cNvSpPr txBox="1"/>
          <p:nvPr/>
        </p:nvSpPr>
        <p:spPr>
          <a:xfrm>
            <a:off x="1792230" y="5854822"/>
            <a:ext cx="8579830" cy="707886"/>
          </a:xfrm>
          <a:prstGeom prst="rect">
            <a:avLst/>
          </a:prstGeom>
          <a:solidFill>
            <a:srgbClr val="FFFF00"/>
          </a:solidFill>
          <a:ln w="28575">
            <a:solidFill>
              <a:schemeClr val="tx1"/>
            </a:solidFill>
          </a:ln>
        </p:spPr>
        <p:txBody>
          <a:bodyPr wrap="square" rtlCol="0">
            <a:spAutoFit/>
          </a:bodyPr>
          <a:lstStyle/>
          <a:p>
            <a:pPr algn="ctr"/>
            <a:r>
              <a:rPr lang="en-GB" sz="2000" b="1" dirty="0">
                <a:latin typeface="Verdana" panose="020B0604030504040204" pitchFamily="34" charset="0"/>
                <a:ea typeface="Verdana" panose="020B0604030504040204" pitchFamily="34" charset="0"/>
                <a:cs typeface="Verdana" panose="020B0604030504040204" pitchFamily="34" charset="0"/>
              </a:rPr>
              <a:t>Miss and Mrs are going to talk to you all now to show you what a good presentation looks like.</a:t>
            </a:r>
          </a:p>
        </p:txBody>
      </p:sp>
    </p:spTree>
    <p:extLst>
      <p:ext uri="{BB962C8B-B14F-4D97-AF65-F5344CB8AC3E}">
        <p14:creationId xmlns:p14="http://schemas.microsoft.com/office/powerpoint/2010/main" val="4170542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2" name="Rectangle 1">
            <a:extLst>
              <a:ext uri="{FF2B5EF4-FFF2-40B4-BE49-F238E27FC236}">
                <a16:creationId xmlns:a16="http://schemas.microsoft.com/office/drawing/2014/main" id="{2EB3B359-BC87-482E-95B8-03B071227D5F}"/>
              </a:ext>
            </a:extLst>
          </p:cNvPr>
          <p:cNvSpPr/>
          <p:nvPr/>
        </p:nvSpPr>
        <p:spPr>
          <a:xfrm>
            <a:off x="-3" y="2989150"/>
            <a:ext cx="12192002" cy="4029095"/>
          </a:xfrm>
          <a:prstGeom prst="rect">
            <a:avLst/>
          </a:prstGeom>
          <a:solidFill>
            <a:srgbClr val="BAD7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group of people in a crowd&#10;&#10;Description automatically generated with low confidence">
            <a:extLst>
              <a:ext uri="{FF2B5EF4-FFF2-40B4-BE49-F238E27FC236}">
                <a16:creationId xmlns:a16="http://schemas.microsoft.com/office/drawing/2014/main" id="{4574BB28-BA58-49E5-B35E-0B23FC7A872C}"/>
              </a:ext>
            </a:extLst>
          </p:cNvPr>
          <p:cNvPicPr>
            <a:picLocks noChangeAspect="1"/>
          </p:cNvPicPr>
          <p:nvPr/>
        </p:nvPicPr>
        <p:blipFill rotWithShape="1">
          <a:blip r:embed="rId3" cstate="email">
            <a:duotone>
              <a:prstClr val="black"/>
              <a:srgbClr val="BAD739">
                <a:tint val="45000"/>
                <a:satMod val="400000"/>
              </a:srgbClr>
            </a:duotone>
            <a:alphaModFix amt="35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3" y="2989149"/>
            <a:ext cx="12351227" cy="4029095"/>
          </a:xfrm>
          <a:prstGeom prst="rect">
            <a:avLst/>
          </a:prstGeom>
        </p:spPr>
      </p:pic>
      <p:sp>
        <p:nvSpPr>
          <p:cNvPr id="4" name="TextBox 3">
            <a:extLst>
              <a:ext uri="{FF2B5EF4-FFF2-40B4-BE49-F238E27FC236}">
                <a16:creationId xmlns:a16="http://schemas.microsoft.com/office/drawing/2014/main" id="{CC364C0F-A258-4F34-85AC-11B4E9CCEF2C}"/>
              </a:ext>
            </a:extLst>
          </p:cNvPr>
          <p:cNvSpPr txBox="1"/>
          <p:nvPr/>
        </p:nvSpPr>
        <p:spPr>
          <a:xfrm>
            <a:off x="963017" y="549465"/>
            <a:ext cx="8900161" cy="4462760"/>
          </a:xfrm>
          <a:prstGeom prst="rect">
            <a:avLst/>
          </a:prstGeom>
          <a:noFill/>
        </p:spPr>
        <p:txBody>
          <a:bodyPr wrap="square" rtlCol="0">
            <a:spAutoFit/>
          </a:bodyPr>
          <a:lstStyle/>
          <a:p>
            <a:pPr>
              <a:lnSpc>
                <a:spcPct val="200000"/>
              </a:lnSpc>
            </a:pPr>
            <a:r>
              <a:rPr lang="en-GB" sz="8800" b="1" spc="-150" dirty="0">
                <a:solidFill>
                  <a:schemeClr val="tx1">
                    <a:lumMod val="85000"/>
                    <a:lumOff val="15000"/>
                  </a:schemeClr>
                </a:solidFill>
                <a:latin typeface="Arial" panose="020B0604020202020204" pitchFamily="34" charset="0"/>
                <a:cs typeface="Arial" panose="020B0604020202020204" pitchFamily="34" charset="0"/>
              </a:rPr>
              <a:t> </a:t>
            </a:r>
          </a:p>
          <a:p>
            <a:r>
              <a:rPr lang="en-GB" sz="5400" b="1" spc="-300" dirty="0">
                <a:solidFill>
                  <a:schemeClr val="bg1"/>
                </a:solidFill>
                <a:latin typeface="Arial" panose="020B0604020202020204" pitchFamily="34" charset="0"/>
                <a:cs typeface="Arial" panose="020B0604020202020204" pitchFamily="34" charset="0"/>
              </a:rPr>
              <a:t>IS ABOUT </a:t>
            </a:r>
          </a:p>
          <a:p>
            <a:r>
              <a:rPr lang="en-GB" sz="5400" b="1" spc="-300" dirty="0">
                <a:solidFill>
                  <a:schemeClr val="bg1"/>
                </a:solidFill>
                <a:latin typeface="Arial" panose="020B0604020202020204" pitchFamily="34" charset="0"/>
                <a:cs typeface="Arial" panose="020B0604020202020204" pitchFamily="34" charset="0"/>
              </a:rPr>
              <a:t>MAKING A DIFFERENCE </a:t>
            </a:r>
          </a:p>
        </p:txBody>
      </p:sp>
      <p:pic>
        <p:nvPicPr>
          <p:cNvPr id="10" name="Picture 9" descr="A picture containing text&#10;&#10;Description automatically generated">
            <a:extLst>
              <a:ext uri="{FF2B5EF4-FFF2-40B4-BE49-F238E27FC236}">
                <a16:creationId xmlns:a16="http://schemas.microsoft.com/office/drawing/2014/main" id="{4C9DF3AF-84EF-4274-8404-B54770EE3E1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99495" y="549465"/>
            <a:ext cx="2548379" cy="2043898"/>
          </a:xfrm>
          <a:prstGeom prst="rect">
            <a:avLst/>
          </a:prstGeom>
        </p:spPr>
      </p:pic>
      <p:sp>
        <p:nvSpPr>
          <p:cNvPr id="8" name="Rectangle 7">
            <a:extLst>
              <a:ext uri="{FF2B5EF4-FFF2-40B4-BE49-F238E27FC236}">
                <a16:creationId xmlns:a16="http://schemas.microsoft.com/office/drawing/2014/main" id="{7B34A224-C138-4D91-8031-D4BE5210B585}"/>
              </a:ext>
            </a:extLst>
          </p:cNvPr>
          <p:cNvSpPr/>
          <p:nvPr/>
        </p:nvSpPr>
        <p:spPr>
          <a:xfrm>
            <a:off x="3179928" y="2292824"/>
            <a:ext cx="649287" cy="300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2" name="Rectangle 1">
            <a:extLst>
              <a:ext uri="{FF2B5EF4-FFF2-40B4-BE49-F238E27FC236}">
                <a16:creationId xmlns:a16="http://schemas.microsoft.com/office/drawing/2014/main" id="{2EB3B359-BC87-482E-95B8-03B071227D5F}"/>
              </a:ext>
            </a:extLst>
          </p:cNvPr>
          <p:cNvSpPr/>
          <p:nvPr/>
        </p:nvSpPr>
        <p:spPr>
          <a:xfrm>
            <a:off x="-3" y="2989150"/>
            <a:ext cx="12192002" cy="4029095"/>
          </a:xfrm>
          <a:prstGeom prst="rect">
            <a:avLst/>
          </a:prstGeom>
          <a:solidFill>
            <a:srgbClr val="BAD7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group of people in a crowd&#10;&#10;Description automatically generated with low confidence">
            <a:extLst>
              <a:ext uri="{FF2B5EF4-FFF2-40B4-BE49-F238E27FC236}">
                <a16:creationId xmlns:a16="http://schemas.microsoft.com/office/drawing/2014/main" id="{4574BB28-BA58-49E5-B35E-0B23FC7A872C}"/>
              </a:ext>
            </a:extLst>
          </p:cNvPr>
          <p:cNvPicPr>
            <a:picLocks noChangeAspect="1"/>
          </p:cNvPicPr>
          <p:nvPr/>
        </p:nvPicPr>
        <p:blipFill rotWithShape="1">
          <a:blip r:embed="rId3" cstate="email">
            <a:duotone>
              <a:prstClr val="black"/>
              <a:srgbClr val="BAD739">
                <a:tint val="45000"/>
                <a:satMod val="400000"/>
              </a:srgbClr>
            </a:duotone>
            <a:alphaModFix amt="35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3" y="2989149"/>
            <a:ext cx="12351227" cy="4029095"/>
          </a:xfrm>
          <a:prstGeom prst="rect">
            <a:avLst/>
          </a:prstGeom>
        </p:spPr>
      </p:pic>
      <p:sp>
        <p:nvSpPr>
          <p:cNvPr id="4" name="TextBox 3">
            <a:extLst>
              <a:ext uri="{FF2B5EF4-FFF2-40B4-BE49-F238E27FC236}">
                <a16:creationId xmlns:a16="http://schemas.microsoft.com/office/drawing/2014/main" id="{CC364C0F-A258-4F34-85AC-11B4E9CCEF2C}"/>
              </a:ext>
            </a:extLst>
          </p:cNvPr>
          <p:cNvSpPr txBox="1"/>
          <p:nvPr/>
        </p:nvSpPr>
        <p:spPr>
          <a:xfrm>
            <a:off x="440564" y="3281889"/>
            <a:ext cx="11470092" cy="2585323"/>
          </a:xfrm>
          <a:prstGeom prst="rect">
            <a:avLst/>
          </a:prstGeom>
          <a:noFill/>
        </p:spPr>
        <p:txBody>
          <a:bodyPr wrap="square" rtlCol="0">
            <a:spAutoFit/>
          </a:bodyPr>
          <a:lstStyle/>
          <a:p>
            <a:r>
              <a:rPr lang="en-GB" sz="5400" b="1" i="0" cap="all" dirty="0">
                <a:solidFill>
                  <a:srgbClr val="FFFFFF"/>
                </a:solidFill>
                <a:effectLst/>
                <a:latin typeface="Arial" panose="020B0604020202020204" pitchFamily="34" charset="0"/>
                <a:cs typeface="Arial" panose="020B0604020202020204" pitchFamily="34" charset="0"/>
              </a:rPr>
              <a:t>ENCOURAGES YOU TO BE UNIQUE, ENGAGING, THOUGHT-PROVOKING, AND MEMORABLE</a:t>
            </a:r>
          </a:p>
        </p:txBody>
      </p:sp>
      <p:pic>
        <p:nvPicPr>
          <p:cNvPr id="10" name="Picture 9" descr="A picture containing text&#10;&#10;Description automatically generated">
            <a:extLst>
              <a:ext uri="{FF2B5EF4-FFF2-40B4-BE49-F238E27FC236}">
                <a16:creationId xmlns:a16="http://schemas.microsoft.com/office/drawing/2014/main" id="{4C9DF3AF-84EF-4274-8404-B54770EE3E1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99495" y="549465"/>
            <a:ext cx="2548379" cy="2043898"/>
          </a:xfrm>
          <a:prstGeom prst="rect">
            <a:avLst/>
          </a:prstGeom>
        </p:spPr>
      </p:pic>
      <p:sp>
        <p:nvSpPr>
          <p:cNvPr id="8" name="Rectangle 7">
            <a:extLst>
              <a:ext uri="{FF2B5EF4-FFF2-40B4-BE49-F238E27FC236}">
                <a16:creationId xmlns:a16="http://schemas.microsoft.com/office/drawing/2014/main" id="{7B34A224-C138-4D91-8031-D4BE5210B585}"/>
              </a:ext>
            </a:extLst>
          </p:cNvPr>
          <p:cNvSpPr/>
          <p:nvPr/>
        </p:nvSpPr>
        <p:spPr>
          <a:xfrm>
            <a:off x="3179928" y="2292824"/>
            <a:ext cx="649287" cy="300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329787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a:extLst>
              <a:ext uri="{FF2B5EF4-FFF2-40B4-BE49-F238E27FC236}">
                <a16:creationId xmlns:a16="http://schemas.microsoft.com/office/drawing/2014/main" id="{43CFDD2C-320B-4D76-BE8A-466159E80306}"/>
              </a:ext>
            </a:extLst>
          </p:cNvPr>
          <p:cNvSpPr>
            <a:spLocks noChangeArrowheads="1"/>
          </p:cNvSpPr>
          <p:nvPr/>
        </p:nvSpPr>
        <p:spPr bwMode="auto">
          <a:xfrm>
            <a:off x="1451674" y="3055175"/>
            <a:ext cx="10026092" cy="3154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15900" algn="l"/>
              </a:tabLst>
              <a:defRPr>
                <a:solidFill>
                  <a:schemeClr val="tx1"/>
                </a:solidFill>
                <a:latin typeface="Arial" panose="020B0604020202020204" pitchFamily="34" charset="0"/>
              </a:defRPr>
            </a:lvl1pPr>
            <a:lvl2pPr eaLnBrk="0" fontAlgn="base" hangingPunct="0">
              <a:spcBef>
                <a:spcPct val="0"/>
              </a:spcBef>
              <a:spcAft>
                <a:spcPct val="0"/>
              </a:spcAft>
              <a:tabLst>
                <a:tab pos="215900" algn="l"/>
              </a:tabLst>
              <a:defRPr>
                <a:solidFill>
                  <a:schemeClr val="tx1"/>
                </a:solidFill>
                <a:latin typeface="Arial" panose="020B0604020202020204" pitchFamily="34" charset="0"/>
              </a:defRPr>
            </a:lvl2pPr>
            <a:lvl3pPr eaLnBrk="0" fontAlgn="base" hangingPunct="0">
              <a:spcBef>
                <a:spcPct val="0"/>
              </a:spcBef>
              <a:spcAft>
                <a:spcPct val="0"/>
              </a:spcAft>
              <a:tabLst>
                <a:tab pos="215900" algn="l"/>
              </a:tabLst>
              <a:defRPr>
                <a:solidFill>
                  <a:schemeClr val="tx1"/>
                </a:solidFill>
                <a:latin typeface="Arial" panose="020B0604020202020204" pitchFamily="34" charset="0"/>
              </a:defRPr>
            </a:lvl3pPr>
            <a:lvl4pPr eaLnBrk="0" fontAlgn="base" hangingPunct="0">
              <a:spcBef>
                <a:spcPct val="0"/>
              </a:spcBef>
              <a:spcAft>
                <a:spcPct val="0"/>
              </a:spcAft>
              <a:tabLst>
                <a:tab pos="215900" algn="l"/>
              </a:tabLst>
              <a:defRPr>
                <a:solidFill>
                  <a:schemeClr val="tx1"/>
                </a:solidFill>
                <a:latin typeface="Arial" panose="020B0604020202020204" pitchFamily="34" charset="0"/>
              </a:defRPr>
            </a:lvl4pPr>
            <a:lvl5pPr eaLnBrk="0" fontAlgn="base" hangingPunct="0">
              <a:spcBef>
                <a:spcPct val="0"/>
              </a:spcBef>
              <a:spcAft>
                <a:spcPct val="0"/>
              </a:spcAft>
              <a:tabLst>
                <a:tab pos="215900" algn="l"/>
              </a:tabLst>
              <a:defRPr>
                <a:solidFill>
                  <a:schemeClr val="tx1"/>
                </a:solidFill>
                <a:latin typeface="Arial" panose="020B0604020202020204" pitchFamily="34" charset="0"/>
              </a:defRPr>
            </a:lvl5pPr>
            <a:lvl6pPr eaLnBrk="0" fontAlgn="base" hangingPunct="0">
              <a:spcBef>
                <a:spcPct val="0"/>
              </a:spcBef>
              <a:spcAft>
                <a:spcPct val="0"/>
              </a:spcAft>
              <a:tabLst>
                <a:tab pos="215900" algn="l"/>
              </a:tabLst>
              <a:defRPr>
                <a:solidFill>
                  <a:schemeClr val="tx1"/>
                </a:solidFill>
                <a:latin typeface="Arial" panose="020B0604020202020204" pitchFamily="34" charset="0"/>
              </a:defRPr>
            </a:lvl6pPr>
            <a:lvl7pPr eaLnBrk="0" fontAlgn="base" hangingPunct="0">
              <a:spcBef>
                <a:spcPct val="0"/>
              </a:spcBef>
              <a:spcAft>
                <a:spcPct val="0"/>
              </a:spcAft>
              <a:tabLst>
                <a:tab pos="215900" algn="l"/>
              </a:tabLst>
              <a:defRPr>
                <a:solidFill>
                  <a:schemeClr val="tx1"/>
                </a:solidFill>
                <a:latin typeface="Arial" panose="020B0604020202020204" pitchFamily="34" charset="0"/>
              </a:defRPr>
            </a:lvl7pPr>
            <a:lvl8pPr eaLnBrk="0" fontAlgn="base" hangingPunct="0">
              <a:spcBef>
                <a:spcPct val="0"/>
              </a:spcBef>
              <a:spcAft>
                <a:spcPct val="0"/>
              </a:spcAft>
              <a:tabLst>
                <a:tab pos="215900" algn="l"/>
              </a:tabLst>
              <a:defRPr>
                <a:solidFill>
                  <a:schemeClr val="tx1"/>
                </a:solidFill>
                <a:latin typeface="Arial" panose="020B0604020202020204" pitchFamily="34" charset="0"/>
              </a:defRPr>
            </a:lvl8pPr>
            <a:lvl9pPr eaLnBrk="0" fontAlgn="base" hangingPunct="0">
              <a:spcBef>
                <a:spcPct val="0"/>
              </a:spcBef>
              <a:spcAft>
                <a:spcPct val="0"/>
              </a:spcAft>
              <a:tabLst>
                <a:tab pos="215900" algn="l"/>
              </a:tabLst>
              <a:defRPr>
                <a:solidFill>
                  <a:schemeClr val="tx1"/>
                </a:solidFill>
                <a:latin typeface="Arial" panose="020B0604020202020204" pitchFamily="34" charset="0"/>
              </a:defRPr>
            </a:lvl9pPr>
          </a:lstStyle>
          <a:p>
            <a:pPr>
              <a:lnSpc>
                <a:spcPct val="110000"/>
              </a:lnSpc>
              <a:spcAft>
                <a:spcPts val="600"/>
              </a:spcAft>
              <a:tabLst>
                <a:tab pos="215900" algn="l"/>
              </a:tabLst>
            </a:pPr>
            <a:r>
              <a:rPr lang="en-GB" sz="2000" dirty="0">
                <a:solidFill>
                  <a:srgbClr val="753BBD"/>
                </a:solidFill>
                <a:effectLst/>
                <a:latin typeface="Arial" panose="020B0604020202020204" pitchFamily="34" charset="0"/>
                <a:ea typeface="Calibri" panose="020F0502020204030204" pitchFamily="34" charset="0"/>
                <a:cs typeface="Arial" panose="020B0604020202020204" pitchFamily="34" charset="0"/>
              </a:rPr>
              <a:t>Learning intentions</a:t>
            </a:r>
            <a:endParaRPr lang="en-GB" sz="2000" dirty="0">
              <a:solidFill>
                <a:srgbClr val="DE1F82"/>
              </a:solidFill>
              <a:effectLst/>
              <a:latin typeface="Agenda-Bold"/>
              <a:ea typeface="Calibri" panose="020F0502020204030204" pitchFamily="34" charset="0"/>
              <a:cs typeface="Arial" panose="020B0604020202020204" pitchFamily="34" charset="0"/>
            </a:endParaRPr>
          </a:p>
          <a:p>
            <a:pPr marL="342900" lvl="0" indent="-342900">
              <a:lnSpc>
                <a:spcPct val="110000"/>
              </a:lnSpc>
              <a:buClr>
                <a:srgbClr val="753BBD"/>
              </a:buClr>
              <a:buFont typeface="Wingdings" panose="05000000000000000000" pitchFamily="2" charset="2"/>
              <a:buChar char=""/>
            </a:pPr>
            <a:r>
              <a:rPr lang="en-GB" sz="2000" dirty="0">
                <a:effectLst/>
                <a:latin typeface="Arial" panose="020B0604020202020204" pitchFamily="34" charset="0"/>
                <a:ea typeface="Calibri" panose="020F0502020204030204" pitchFamily="34" charset="0"/>
                <a:cs typeface="Wingdings" panose="05000000000000000000" pitchFamily="2" charset="2"/>
              </a:rPr>
              <a:t>To deliver a presentation that demonstrates a clear understanding of the chosen social issue and respective charity, including information relating to impact and outcomes.</a:t>
            </a:r>
            <a:endParaRPr lang="en-GB" sz="2000" dirty="0">
              <a:effectLst/>
              <a:latin typeface="Agenda-Medium"/>
              <a:ea typeface="Calibri" panose="020F0502020204030204" pitchFamily="34" charset="0"/>
              <a:cs typeface="Wingdings" panose="05000000000000000000" pitchFamily="2" charset="2"/>
            </a:endParaRPr>
          </a:p>
          <a:p>
            <a:pPr marL="342900" lvl="0" indent="-342900">
              <a:lnSpc>
                <a:spcPct val="110000"/>
              </a:lnSpc>
              <a:buClr>
                <a:srgbClr val="753BBD"/>
              </a:buClr>
              <a:buFont typeface="Wingdings" panose="05000000000000000000" pitchFamily="2" charset="2"/>
              <a:buChar char=""/>
            </a:pPr>
            <a:r>
              <a:rPr lang="en-GB" sz="2000" dirty="0">
                <a:effectLst/>
                <a:latin typeface="Arial" panose="020B0604020202020204" pitchFamily="34" charset="0"/>
                <a:ea typeface="Calibri" panose="020F0502020204030204" pitchFamily="34" charset="0"/>
                <a:cs typeface="Wingdings" panose="05000000000000000000" pitchFamily="2" charset="2"/>
              </a:rPr>
              <a:t>To develop and deliver an engaging and creative presentation that fulfils the judging criteria.</a:t>
            </a:r>
            <a:endParaRPr lang="en-GB" sz="2000" dirty="0">
              <a:effectLst/>
              <a:latin typeface="Agenda-Medium"/>
              <a:ea typeface="Calibri" panose="020F0502020204030204" pitchFamily="34" charset="0"/>
              <a:cs typeface="Wingdings" panose="05000000000000000000" pitchFamily="2" charset="2"/>
            </a:endParaRPr>
          </a:p>
          <a:p>
            <a:pPr marL="342900" lvl="0" indent="-342900">
              <a:lnSpc>
                <a:spcPct val="110000"/>
              </a:lnSpc>
              <a:buClr>
                <a:srgbClr val="753BBD"/>
              </a:buClr>
              <a:buFont typeface="Wingdings" panose="05000000000000000000" pitchFamily="2" charset="2"/>
              <a:buChar char=""/>
            </a:pPr>
            <a:r>
              <a:rPr lang="en-GB" sz="2000" dirty="0">
                <a:effectLst/>
                <a:latin typeface="Arial" panose="020B0604020202020204" pitchFamily="34" charset="0"/>
                <a:ea typeface="Calibri" panose="020F0502020204030204" pitchFamily="34" charset="0"/>
                <a:cs typeface="Wingdings" panose="05000000000000000000" pitchFamily="2" charset="2"/>
              </a:rPr>
              <a:t>To ensure all team members are actively involved in the presentation development process.</a:t>
            </a:r>
            <a:endParaRPr lang="en-GB" sz="2000" dirty="0">
              <a:effectLst/>
              <a:latin typeface="Agenda-Medium"/>
              <a:ea typeface="Calibri" panose="020F0502020204030204" pitchFamily="34" charset="0"/>
              <a:cs typeface="Wingdings" panose="05000000000000000000" pitchFamily="2" charset="2"/>
            </a:endParaRPr>
          </a:p>
          <a:p>
            <a:pPr marL="0" marR="0" lvl="0" indent="0" algn="l" defTabSz="914400" rtl="0" eaLnBrk="0" fontAlgn="base" latinLnBrk="0" hangingPunct="0">
              <a:lnSpc>
                <a:spcPct val="100000"/>
              </a:lnSpc>
              <a:spcBef>
                <a:spcPct val="0"/>
              </a:spcBef>
              <a:spcAft>
                <a:spcPct val="0"/>
              </a:spcAft>
              <a:buClrTx/>
              <a:buSzTx/>
              <a:buFontTx/>
              <a:buNone/>
              <a:tabLst>
                <a:tab pos="215900"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0" name="Text Box 25">
            <a:extLst>
              <a:ext uri="{FF2B5EF4-FFF2-40B4-BE49-F238E27FC236}">
                <a16:creationId xmlns:a16="http://schemas.microsoft.com/office/drawing/2014/main" id="{975244B4-95EF-4D30-B92E-BB0AF0A1131A}"/>
              </a:ext>
            </a:extLst>
          </p:cNvPr>
          <p:cNvSpPr txBox="1">
            <a:spLocks noChangeArrowheads="1"/>
          </p:cNvSpPr>
          <p:nvPr/>
        </p:nvSpPr>
        <p:spPr bwMode="auto">
          <a:xfrm>
            <a:off x="2450548" y="-26615"/>
            <a:ext cx="7227570" cy="2650789"/>
          </a:xfrm>
          <a:prstGeom prst="flowChartOffpageConnector">
            <a:avLst/>
          </a:prstGeom>
          <a:solidFill>
            <a:srgbClr val="753BBD"/>
          </a:solidFill>
          <a:ln>
            <a:solidFill>
              <a:srgbClr val="753BBD"/>
            </a:solidFill>
          </a:ln>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C4C03"/>
                </a:solidFill>
                <a:effectLst/>
                <a:latin typeface="Agenda-Light"/>
                <a:ea typeface="Calibri" panose="020F0502020204030204" pitchFamily="34" charset="0"/>
                <a:cs typeface="Arial" panose="020B0604020202020204" pitchFamily="34" charset="0"/>
              </a:rPr>
              <a:t> </a:t>
            </a:r>
            <a:endParaRPr lang="en-GB" sz="1100" dirty="0">
              <a:solidFill>
                <a:srgbClr val="FC4C03"/>
              </a:solidFill>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C4C03"/>
                </a:solidFill>
                <a:effectLst/>
                <a:latin typeface="Agenda-Light"/>
                <a:ea typeface="Calibri" panose="020F0502020204030204" pitchFamily="34" charset="0"/>
                <a:cs typeface="Arial" panose="020B0604020202020204" pitchFamily="34" charset="0"/>
              </a:rPr>
              <a:t> </a:t>
            </a:r>
            <a:endParaRPr lang="en-GB" sz="1100" dirty="0">
              <a:solidFill>
                <a:srgbClr val="FC4C03"/>
              </a:solidFill>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C4C03"/>
                </a:solidFill>
                <a:effectLst/>
                <a:latin typeface="Agenda-Light"/>
                <a:ea typeface="Calibri" panose="020F0502020204030204" pitchFamily="34" charset="0"/>
                <a:cs typeface="Arial" panose="020B0604020202020204" pitchFamily="34" charset="0"/>
              </a:rPr>
              <a:t> </a:t>
            </a:r>
            <a:endParaRPr lang="en-GB" sz="1100" dirty="0">
              <a:solidFill>
                <a:srgbClr val="FC4C03"/>
              </a:solidFill>
              <a:effectLst/>
              <a:latin typeface="Agenda-Light"/>
              <a:ea typeface="Calibri" panose="020F050202020403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42872DBB-A1E3-4871-A0C1-180EECA11F25}"/>
              </a:ext>
            </a:extLst>
          </p:cNvPr>
          <p:cNvSpPr txBox="1"/>
          <p:nvPr/>
        </p:nvSpPr>
        <p:spPr>
          <a:xfrm>
            <a:off x="3257919" y="276832"/>
            <a:ext cx="5636526" cy="1115177"/>
          </a:xfrm>
          <a:prstGeom prst="rect">
            <a:avLst/>
          </a:prstGeom>
          <a:noFill/>
        </p:spPr>
        <p:txBody>
          <a:bodyPr wrap="square" rtlCol="0">
            <a:spAutoFit/>
          </a:bodyPr>
          <a:lstStyle/>
          <a:p>
            <a:pPr algn="ctr">
              <a:lnSpc>
                <a:spcPct val="110000"/>
              </a:lnSpc>
              <a:spcAft>
                <a:spcPts val="1800"/>
              </a:spcAft>
            </a:pPr>
            <a:r>
              <a:rPr lang="en-GB" sz="2400" u="none" strike="noStrike" dirty="0">
                <a:solidFill>
                  <a:srgbClr val="FFFFFF"/>
                </a:solidFill>
                <a:effectLst/>
                <a:latin typeface="Arial Black" panose="020B0A04020102020204" pitchFamily="34" charset="0"/>
                <a:ea typeface="Calibri" panose="020F0502020204030204" pitchFamily="34" charset="0"/>
                <a:cs typeface="Arial" panose="020B0604020202020204" pitchFamily="34" charset="0"/>
              </a:rPr>
              <a:t>Part four:</a:t>
            </a:r>
            <a:endParaRPr lang="en-GB" sz="2400" dirty="0">
              <a:effectLst/>
              <a:latin typeface="Arial Black" panose="020B0A04020102020204" pitchFamily="34" charset="0"/>
              <a:ea typeface="Calibri" panose="020F0502020204030204" pitchFamily="34" charset="0"/>
              <a:cs typeface="Arial" panose="020B0604020202020204" pitchFamily="34" charset="0"/>
            </a:endParaRPr>
          </a:p>
          <a:p>
            <a:pPr algn="ctr">
              <a:lnSpc>
                <a:spcPct val="110000"/>
              </a:lnSpc>
              <a:spcAft>
                <a:spcPts val="1000"/>
              </a:spcAft>
            </a:pPr>
            <a:r>
              <a:rPr lang="en-GB" sz="2400" dirty="0">
                <a:solidFill>
                  <a:srgbClr val="FFFFFF"/>
                </a:solidFill>
                <a:effectLst/>
                <a:latin typeface="Arial Black" panose="020B0A04020102020204" pitchFamily="34" charset="0"/>
                <a:ea typeface="Calibri" panose="020F0502020204030204" pitchFamily="34" charset="0"/>
                <a:cs typeface="Arial" panose="020B0604020202020204" pitchFamily="34" charset="0"/>
              </a:rPr>
              <a:t>Presentation development</a:t>
            </a:r>
            <a:endParaRPr lang="en-GB" sz="2400" dirty="0">
              <a:effectLst/>
              <a:latin typeface="Arial Black" panose="020B0A040201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945992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25">
            <a:extLst>
              <a:ext uri="{FF2B5EF4-FFF2-40B4-BE49-F238E27FC236}">
                <a16:creationId xmlns:a16="http://schemas.microsoft.com/office/drawing/2014/main" id="{3B3441C5-D2F2-4B35-B830-EF60DFC79B04}"/>
              </a:ext>
            </a:extLst>
          </p:cNvPr>
          <p:cNvSpPr txBox="1">
            <a:spLocks noChangeArrowheads="1"/>
          </p:cNvSpPr>
          <p:nvPr/>
        </p:nvSpPr>
        <p:spPr bwMode="auto">
          <a:xfrm>
            <a:off x="2482215" y="0"/>
            <a:ext cx="7227570" cy="1439880"/>
          </a:xfrm>
          <a:prstGeom prst="flowChartOffpageConnector">
            <a:avLst/>
          </a:prstGeom>
          <a:solidFill>
            <a:srgbClr val="753BBD"/>
          </a:solidFill>
          <a:ln>
            <a:noFill/>
          </a:ln>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B9ACF51-9040-4E92-9714-5B38B8E78BE3}"/>
              </a:ext>
            </a:extLst>
          </p:cNvPr>
          <p:cNvSpPr txBox="1"/>
          <p:nvPr/>
        </p:nvSpPr>
        <p:spPr>
          <a:xfrm>
            <a:off x="3246070" y="376085"/>
            <a:ext cx="5636526" cy="478080"/>
          </a:xfrm>
          <a:prstGeom prst="rect">
            <a:avLst/>
          </a:prstGeom>
          <a:solidFill>
            <a:srgbClr val="753BBD"/>
          </a:solidFill>
          <a:ln>
            <a:solidFill>
              <a:srgbClr val="753BBD"/>
            </a:solidFill>
          </a:ln>
        </p:spPr>
        <p:txBody>
          <a:bodyPr wrap="square" rtlCol="0">
            <a:spAutoFit/>
          </a:bodyPr>
          <a:lstStyle/>
          <a:p>
            <a:pPr algn="ctr">
              <a:lnSpc>
                <a:spcPct val="110000"/>
              </a:lnSpc>
              <a:spcAft>
                <a:spcPts val="1800"/>
              </a:spcAft>
            </a:pPr>
            <a:r>
              <a:rPr lang="en-GB" sz="2400" dirty="0">
                <a:solidFill>
                  <a:schemeClr val="bg1"/>
                </a:solidFill>
                <a:latin typeface="Arial Black" panose="020B0A04020102020204" pitchFamily="34" charset="0"/>
                <a:ea typeface="Calibri" panose="020F0502020204030204" pitchFamily="34" charset="0"/>
                <a:cs typeface="Arial" panose="020B0604020202020204" pitchFamily="34" charset="0"/>
              </a:rPr>
              <a:t>Skills</a:t>
            </a:r>
            <a:endParaRPr lang="en-GB" sz="2400" dirty="0">
              <a:solidFill>
                <a:schemeClr val="bg1"/>
              </a:solidFill>
              <a:effectLst/>
              <a:latin typeface="Arial Black" panose="020B0A04020102020204" pitchFamily="34" charset="0"/>
              <a:ea typeface="Calibri" panose="020F050202020403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0503EF1A-1DD8-493F-B5A0-4476FD62309A}"/>
              </a:ext>
            </a:extLst>
          </p:cNvPr>
          <p:cNvGrpSpPr/>
          <p:nvPr/>
        </p:nvGrpSpPr>
        <p:grpSpPr>
          <a:xfrm>
            <a:off x="563455" y="1744656"/>
            <a:ext cx="11628545" cy="4270511"/>
            <a:chOff x="-602456" y="-38444"/>
            <a:chExt cx="7599646" cy="1677711"/>
          </a:xfrm>
        </p:grpSpPr>
        <p:grpSp>
          <p:nvGrpSpPr>
            <p:cNvPr id="21" name="Group 20">
              <a:extLst>
                <a:ext uri="{FF2B5EF4-FFF2-40B4-BE49-F238E27FC236}">
                  <a16:creationId xmlns:a16="http://schemas.microsoft.com/office/drawing/2014/main" id="{A7129BB8-2027-4FC8-ACB3-D8A389E4F9D9}"/>
                </a:ext>
              </a:extLst>
            </p:cNvPr>
            <p:cNvGrpSpPr/>
            <p:nvPr/>
          </p:nvGrpSpPr>
          <p:grpSpPr>
            <a:xfrm>
              <a:off x="-602456" y="-38444"/>
              <a:ext cx="7485312" cy="791389"/>
              <a:chOff x="-602456" y="-35643"/>
              <a:chExt cx="7485312" cy="733732"/>
            </a:xfrm>
          </p:grpSpPr>
          <p:sp>
            <p:nvSpPr>
              <p:cNvPr id="25" name="Rectangle 24">
                <a:extLst>
                  <a:ext uri="{FF2B5EF4-FFF2-40B4-BE49-F238E27FC236}">
                    <a16:creationId xmlns:a16="http://schemas.microsoft.com/office/drawing/2014/main" id="{0F31FA8D-0971-45E0-A963-CFDD5EE6F551}"/>
                  </a:ext>
                </a:extLst>
              </p:cNvPr>
              <p:cNvSpPr/>
              <p:nvPr/>
            </p:nvSpPr>
            <p:spPr>
              <a:xfrm>
                <a:off x="-602456" y="-31544"/>
                <a:ext cx="1951348" cy="278871"/>
              </a:xfrm>
              <a:prstGeom prst="rect">
                <a:avLst/>
              </a:prstGeom>
              <a:solidFill>
                <a:srgbClr val="36627B"/>
              </a:solidFill>
              <a:ln w="12700" cap="flat" cmpd="sng" algn="ctr">
                <a:solidFill>
                  <a:srgbClr val="36627B"/>
                </a:solidFill>
                <a:prstDash val="solid"/>
                <a:miter lim="800000"/>
              </a:ln>
              <a:effectLst/>
            </p:spPr>
            <p:txBody>
              <a:bodyPr rtlCol="0" anchor="ctr"/>
              <a:lstStyle/>
              <a:p>
                <a:endParaRPr lang="en-GB" sz="3600"/>
              </a:p>
            </p:txBody>
          </p:sp>
          <p:sp>
            <p:nvSpPr>
              <p:cNvPr id="26" name="Rectangle 25">
                <a:extLst>
                  <a:ext uri="{FF2B5EF4-FFF2-40B4-BE49-F238E27FC236}">
                    <a16:creationId xmlns:a16="http://schemas.microsoft.com/office/drawing/2014/main" id="{6AA0E832-B69C-4459-B2F6-C4B38E323F6F}"/>
                  </a:ext>
                </a:extLst>
              </p:cNvPr>
              <p:cNvSpPr/>
              <p:nvPr/>
            </p:nvSpPr>
            <p:spPr>
              <a:xfrm>
                <a:off x="2037574" y="-35643"/>
                <a:ext cx="1951348" cy="278871"/>
              </a:xfrm>
              <a:prstGeom prst="rect">
                <a:avLst/>
              </a:prstGeom>
              <a:solidFill>
                <a:srgbClr val="827390"/>
              </a:solidFill>
              <a:ln w="12700" cap="flat" cmpd="sng" algn="ctr">
                <a:solidFill>
                  <a:srgbClr val="827390"/>
                </a:solidFill>
                <a:prstDash val="solid"/>
                <a:miter lim="800000"/>
              </a:ln>
              <a:effectLst/>
            </p:spPr>
            <p:txBody>
              <a:bodyPr rtlCol="0" anchor="ctr"/>
              <a:lstStyle/>
              <a:p>
                <a:endParaRPr lang="en-GB" sz="3600"/>
              </a:p>
            </p:txBody>
          </p:sp>
          <p:sp>
            <p:nvSpPr>
              <p:cNvPr id="27" name="Rectangle 26">
                <a:extLst>
                  <a:ext uri="{FF2B5EF4-FFF2-40B4-BE49-F238E27FC236}">
                    <a16:creationId xmlns:a16="http://schemas.microsoft.com/office/drawing/2014/main" id="{F6958A4E-A8DC-4698-AC74-9279FDF52E25}"/>
                  </a:ext>
                </a:extLst>
              </p:cNvPr>
              <p:cNvSpPr/>
              <p:nvPr/>
            </p:nvSpPr>
            <p:spPr>
              <a:xfrm>
                <a:off x="4677604" y="-31544"/>
                <a:ext cx="1951348" cy="289602"/>
              </a:xfrm>
              <a:prstGeom prst="rect">
                <a:avLst/>
              </a:prstGeom>
              <a:solidFill>
                <a:srgbClr val="83855C"/>
              </a:solidFill>
              <a:ln w="12700" cap="flat" cmpd="sng" algn="ctr">
                <a:solidFill>
                  <a:srgbClr val="83855C"/>
                </a:solidFill>
                <a:prstDash val="solid"/>
                <a:miter lim="800000"/>
              </a:ln>
              <a:effectLst/>
            </p:spPr>
            <p:txBody>
              <a:bodyPr rtlCol="0" anchor="ctr"/>
              <a:lstStyle/>
              <a:p>
                <a:endParaRPr lang="en-GB" sz="3600"/>
              </a:p>
            </p:txBody>
          </p:sp>
          <p:sp>
            <p:nvSpPr>
              <p:cNvPr id="28" name="TextBox 10">
                <a:extLst>
                  <a:ext uri="{FF2B5EF4-FFF2-40B4-BE49-F238E27FC236}">
                    <a16:creationId xmlns:a16="http://schemas.microsoft.com/office/drawing/2014/main" id="{3DC0B81F-7807-4C29-AD27-65E7720AE6AA}"/>
                  </a:ext>
                </a:extLst>
              </p:cNvPr>
              <p:cNvSpPr txBox="1"/>
              <p:nvPr/>
            </p:nvSpPr>
            <p:spPr>
              <a:xfrm>
                <a:off x="-602456" y="277731"/>
                <a:ext cx="1887220" cy="420358"/>
              </a:xfrm>
              <a:prstGeom prst="rect">
                <a:avLst/>
              </a:prstGeom>
              <a:noFill/>
            </p:spPr>
            <p:txBody>
              <a:bodyPr wrap="square" rtlCol="0">
                <a:noAutofit/>
              </a:bodyPr>
              <a:lstStyle/>
              <a:p>
                <a:pPr>
                  <a:lnSpc>
                    <a:spcPct val="110000"/>
                  </a:lnSpc>
                  <a:spcAft>
                    <a:spcPts val="1000"/>
                  </a:spcAft>
                </a:pPr>
                <a:r>
                  <a:rPr lang="en-GB" sz="3600" dirty="0">
                    <a:solidFill>
                      <a:srgbClr val="36627B"/>
                    </a:solidFill>
                    <a:latin typeface="Bahnschrift SemiBold" panose="020B0502040204020203" pitchFamily="34" charset="0"/>
                    <a:ea typeface="Calibri" panose="020F0502020204030204" pitchFamily="34" charset="0"/>
                    <a:cs typeface="Arial" panose="020B0604020202020204" pitchFamily="34" charset="0"/>
                  </a:rPr>
                  <a:t>Initiative </a:t>
                </a:r>
                <a:r>
                  <a:rPr lang="en-GB" sz="3600" kern="1200" dirty="0">
                    <a:solidFill>
                      <a:srgbClr val="36627B"/>
                    </a:solidFill>
                    <a:effectLst/>
                    <a:latin typeface="Bahnschrift SemiBold" panose="020B0502040204020203" pitchFamily="34" charset="0"/>
                    <a:ea typeface="Calibri" panose="020F0502020204030204" pitchFamily="34" charset="0"/>
                    <a:cs typeface="Arial" panose="020B0604020202020204" pitchFamily="34" charset="0"/>
                  </a:rPr>
                  <a:t>	</a:t>
                </a:r>
                <a:r>
                  <a:rPr lang="en-GB" sz="4400" kern="1200" dirty="0">
                    <a:solidFill>
                      <a:srgbClr val="36627B"/>
                    </a:solidFill>
                    <a:effectLst/>
                    <a:latin typeface="Bahnschrift SemiBold" panose="020B0502040204020203" pitchFamily="34" charset="0"/>
                    <a:ea typeface="Calibri" panose="020F0502020204030204" pitchFamily="34" charset="0"/>
                    <a:cs typeface="Arial" panose="020B0604020202020204" pitchFamily="34" charset="0"/>
                  </a:rPr>
                  <a:t> </a:t>
                </a:r>
                <a:endParaRPr lang="en-GB" sz="2800" dirty="0">
                  <a:effectLst/>
                  <a:latin typeface="Agenda-Light"/>
                  <a:ea typeface="Calibri" panose="020F0502020204030204" pitchFamily="34" charset="0"/>
                  <a:cs typeface="Arial" panose="020B0604020202020204" pitchFamily="34" charset="0"/>
                </a:endParaRPr>
              </a:p>
            </p:txBody>
          </p:sp>
          <p:sp>
            <p:nvSpPr>
              <p:cNvPr id="29" name="TextBox 11">
                <a:extLst>
                  <a:ext uri="{FF2B5EF4-FFF2-40B4-BE49-F238E27FC236}">
                    <a16:creationId xmlns:a16="http://schemas.microsoft.com/office/drawing/2014/main" id="{560665F0-220B-4290-AEA1-ECC77C8D713F}"/>
                  </a:ext>
                </a:extLst>
              </p:cNvPr>
              <p:cNvSpPr txBox="1"/>
              <p:nvPr/>
            </p:nvSpPr>
            <p:spPr>
              <a:xfrm>
                <a:off x="2101702" y="-31544"/>
                <a:ext cx="1887220" cy="259241"/>
              </a:xfrm>
              <a:prstGeom prst="rect">
                <a:avLst/>
              </a:prstGeom>
              <a:noFill/>
            </p:spPr>
            <p:txBody>
              <a:bodyPr wrap="square" rtlCol="0">
                <a:noAutofit/>
              </a:bodyPr>
              <a:lstStyle/>
              <a:p>
                <a:pPr>
                  <a:lnSpc>
                    <a:spcPct val="110000"/>
                  </a:lnSpc>
                  <a:spcAft>
                    <a:spcPts val="1000"/>
                  </a:spcAft>
                </a:pPr>
                <a:r>
                  <a:rPr lang="en-GB" sz="3600" b="1" kern="1200" dirty="0">
                    <a:solidFill>
                      <a:srgbClr val="FFFFFF"/>
                    </a:solidFill>
                    <a:effectLst/>
                    <a:latin typeface="Bahnschrift SemiBold Condensed" panose="020B0502040204020203" pitchFamily="34" charset="0"/>
                    <a:ea typeface="Calibri" panose="020F0502020204030204" pitchFamily="34" charset="0"/>
                    <a:cs typeface="Arial" panose="020B0604020202020204" pitchFamily="34" charset="0"/>
                  </a:rPr>
                  <a:t>Work with others</a:t>
                </a:r>
                <a:endParaRPr lang="en-GB" sz="2000" dirty="0">
                  <a:effectLst/>
                  <a:latin typeface="Agenda-Light"/>
                  <a:ea typeface="Calibri" panose="020F0502020204030204" pitchFamily="34" charset="0"/>
                  <a:cs typeface="Arial" panose="020B0604020202020204" pitchFamily="34" charset="0"/>
                </a:endParaRPr>
              </a:p>
            </p:txBody>
          </p:sp>
          <p:sp>
            <p:nvSpPr>
              <p:cNvPr id="30" name="TextBox 12">
                <a:extLst>
                  <a:ext uri="{FF2B5EF4-FFF2-40B4-BE49-F238E27FC236}">
                    <a16:creationId xmlns:a16="http://schemas.microsoft.com/office/drawing/2014/main" id="{FC34903F-D63F-4F07-B54B-C083592BA482}"/>
                  </a:ext>
                </a:extLst>
              </p:cNvPr>
              <p:cNvSpPr txBox="1"/>
              <p:nvPr/>
            </p:nvSpPr>
            <p:spPr>
              <a:xfrm>
                <a:off x="4742367" y="-20726"/>
                <a:ext cx="1886585" cy="245795"/>
              </a:xfrm>
              <a:prstGeom prst="rect">
                <a:avLst/>
              </a:prstGeom>
              <a:noFill/>
            </p:spPr>
            <p:txBody>
              <a:bodyPr wrap="square" rtlCol="0">
                <a:noAutofit/>
              </a:bodyPr>
              <a:lstStyle/>
              <a:p>
                <a:pPr>
                  <a:lnSpc>
                    <a:spcPct val="110000"/>
                  </a:lnSpc>
                  <a:spcAft>
                    <a:spcPts val="1000"/>
                  </a:spcAft>
                </a:pPr>
                <a:r>
                  <a:rPr lang="en-GB" sz="3600" b="1" kern="1200" dirty="0">
                    <a:solidFill>
                      <a:srgbClr val="FFFFFF"/>
                    </a:solidFill>
                    <a:effectLst/>
                    <a:latin typeface="Bahnschrift SemiBold Condensed" panose="020B0502040204020203" pitchFamily="34" charset="0"/>
                    <a:ea typeface="Calibri" panose="020F0502020204030204" pitchFamily="34" charset="0"/>
                    <a:cs typeface="Arial" panose="020B0604020202020204" pitchFamily="34" charset="0"/>
                  </a:rPr>
                  <a:t>Make change </a:t>
                </a:r>
                <a:endParaRPr lang="en-GB" sz="2000" dirty="0">
                  <a:effectLst/>
                  <a:latin typeface="Agenda-Light"/>
                  <a:ea typeface="Calibri" panose="020F0502020204030204" pitchFamily="34" charset="0"/>
                  <a:cs typeface="Arial" panose="020B0604020202020204" pitchFamily="34" charset="0"/>
                </a:endParaRPr>
              </a:p>
            </p:txBody>
          </p:sp>
          <p:sp>
            <p:nvSpPr>
              <p:cNvPr id="31" name="TextBox 13">
                <a:extLst>
                  <a:ext uri="{FF2B5EF4-FFF2-40B4-BE49-F238E27FC236}">
                    <a16:creationId xmlns:a16="http://schemas.microsoft.com/office/drawing/2014/main" id="{5C98F6B3-426E-466D-821C-3E8A70BBAED0}"/>
                  </a:ext>
                </a:extLst>
              </p:cNvPr>
              <p:cNvSpPr txBox="1"/>
              <p:nvPr/>
            </p:nvSpPr>
            <p:spPr>
              <a:xfrm>
                <a:off x="-563716" y="-35643"/>
                <a:ext cx="1886585" cy="287069"/>
              </a:xfrm>
              <a:prstGeom prst="rect">
                <a:avLst/>
              </a:prstGeom>
              <a:noFill/>
            </p:spPr>
            <p:txBody>
              <a:bodyPr wrap="square" rtlCol="0">
                <a:noAutofit/>
              </a:bodyPr>
              <a:lstStyle/>
              <a:p>
                <a:pPr>
                  <a:lnSpc>
                    <a:spcPct val="110000"/>
                  </a:lnSpc>
                  <a:spcAft>
                    <a:spcPts val="1000"/>
                  </a:spcAft>
                </a:pPr>
                <a:r>
                  <a:rPr lang="en-GB" sz="3600" b="1" kern="1200" dirty="0">
                    <a:solidFill>
                      <a:srgbClr val="FFFFFF"/>
                    </a:solidFill>
                    <a:effectLst/>
                    <a:latin typeface="Bahnschrift SemiBold Condensed" panose="020B0502040204020203" pitchFamily="34" charset="0"/>
                    <a:ea typeface="Open Sans SemiBold" panose="020B0706030804020204" pitchFamily="34" charset="0"/>
                    <a:cs typeface="Open Sans SemiBold" panose="020B0706030804020204" pitchFamily="34" charset="0"/>
                  </a:rPr>
                  <a:t>Manage change </a:t>
                </a:r>
                <a:endParaRPr lang="en-GB" sz="2000" dirty="0">
                  <a:effectLst/>
                  <a:latin typeface="Agenda-Light"/>
                  <a:ea typeface="Calibri" panose="020F0502020204030204" pitchFamily="34" charset="0"/>
                  <a:cs typeface="Arial" panose="020B0604020202020204" pitchFamily="34" charset="0"/>
                </a:endParaRPr>
              </a:p>
            </p:txBody>
          </p:sp>
          <p:sp>
            <p:nvSpPr>
              <p:cNvPr id="32" name="TextBox 14">
                <a:extLst>
                  <a:ext uri="{FF2B5EF4-FFF2-40B4-BE49-F238E27FC236}">
                    <a16:creationId xmlns:a16="http://schemas.microsoft.com/office/drawing/2014/main" id="{73C51FA7-5724-4984-B13F-AA460F5F72F7}"/>
                  </a:ext>
                </a:extLst>
              </p:cNvPr>
              <p:cNvSpPr txBox="1"/>
              <p:nvPr/>
            </p:nvSpPr>
            <p:spPr>
              <a:xfrm>
                <a:off x="2037574" y="267106"/>
                <a:ext cx="2260609" cy="420358"/>
              </a:xfrm>
              <a:prstGeom prst="rect">
                <a:avLst/>
              </a:prstGeom>
              <a:noFill/>
            </p:spPr>
            <p:txBody>
              <a:bodyPr wrap="square" rtlCol="0">
                <a:noAutofit/>
              </a:bodyPr>
              <a:lstStyle/>
              <a:p>
                <a:pPr>
                  <a:lnSpc>
                    <a:spcPct val="110000"/>
                  </a:lnSpc>
                  <a:spcAft>
                    <a:spcPts val="1000"/>
                  </a:spcAft>
                </a:pPr>
                <a:r>
                  <a:rPr lang="en-GB" sz="3600" kern="1200" dirty="0">
                    <a:solidFill>
                      <a:srgbClr val="827390"/>
                    </a:solidFill>
                    <a:effectLst/>
                    <a:latin typeface="Bahnschrift SemiBold" panose="020B0502040204020203" pitchFamily="34" charset="0"/>
                    <a:ea typeface="Calibri" panose="020F0502020204030204" pitchFamily="34" charset="0"/>
                    <a:cs typeface="Arial" panose="020B0604020202020204" pitchFamily="34" charset="0"/>
                  </a:rPr>
                  <a:t>Collaborating </a:t>
                </a:r>
                <a:endParaRPr lang="en-GB" sz="2800" dirty="0">
                  <a:effectLst/>
                  <a:latin typeface="Agenda-Light"/>
                  <a:ea typeface="Calibri" panose="020F0502020204030204" pitchFamily="34" charset="0"/>
                  <a:cs typeface="Arial" panose="020B0604020202020204" pitchFamily="34" charset="0"/>
                </a:endParaRPr>
              </a:p>
            </p:txBody>
          </p:sp>
          <p:sp>
            <p:nvSpPr>
              <p:cNvPr id="33" name="TextBox 15">
                <a:extLst>
                  <a:ext uri="{FF2B5EF4-FFF2-40B4-BE49-F238E27FC236}">
                    <a16:creationId xmlns:a16="http://schemas.microsoft.com/office/drawing/2014/main" id="{A33DFFA0-0E67-4FD4-AA6D-CC13ACD84874}"/>
                  </a:ext>
                </a:extLst>
              </p:cNvPr>
              <p:cNvSpPr txBox="1"/>
              <p:nvPr/>
            </p:nvSpPr>
            <p:spPr>
              <a:xfrm>
                <a:off x="4654319" y="268876"/>
                <a:ext cx="2228537" cy="420358"/>
              </a:xfrm>
              <a:prstGeom prst="rect">
                <a:avLst/>
              </a:prstGeom>
              <a:noFill/>
            </p:spPr>
            <p:txBody>
              <a:bodyPr wrap="square" rtlCol="0">
                <a:noAutofit/>
              </a:bodyPr>
              <a:lstStyle/>
              <a:p>
                <a:pPr>
                  <a:lnSpc>
                    <a:spcPct val="110000"/>
                  </a:lnSpc>
                  <a:spcAft>
                    <a:spcPts val="1000"/>
                  </a:spcAft>
                </a:pPr>
                <a:r>
                  <a:rPr lang="en-GB" sz="3600" kern="1200" dirty="0">
                    <a:solidFill>
                      <a:srgbClr val="83855C"/>
                    </a:solidFill>
                    <a:effectLst/>
                    <a:latin typeface="Bahnschrift SemiBold" panose="020B0502040204020203" pitchFamily="34" charset="0"/>
                    <a:ea typeface="Calibri" panose="020F0502020204030204" pitchFamily="34" charset="0"/>
                    <a:cs typeface="Arial" panose="020B0604020202020204" pitchFamily="34" charset="0"/>
                  </a:rPr>
                  <a:t>Creativity</a:t>
                </a:r>
                <a:endParaRPr lang="en-GB" sz="2800" dirty="0">
                  <a:effectLst/>
                  <a:latin typeface="Agenda-Light"/>
                  <a:ea typeface="Calibri" panose="020F0502020204030204" pitchFamily="34" charset="0"/>
                  <a:cs typeface="Arial" panose="020B0604020202020204" pitchFamily="34" charset="0"/>
                </a:endParaRPr>
              </a:p>
            </p:txBody>
          </p:sp>
        </p:grpSp>
        <p:sp>
          <p:nvSpPr>
            <p:cNvPr id="22" name="TextBox 16">
              <a:extLst>
                <a:ext uri="{FF2B5EF4-FFF2-40B4-BE49-F238E27FC236}">
                  <a16:creationId xmlns:a16="http://schemas.microsoft.com/office/drawing/2014/main" id="{69D4E365-E39C-4E0D-8B11-6A319EF1A550}"/>
                </a:ext>
              </a:extLst>
            </p:cNvPr>
            <p:cNvSpPr txBox="1"/>
            <p:nvPr/>
          </p:nvSpPr>
          <p:spPr>
            <a:xfrm>
              <a:off x="-601821" y="623267"/>
              <a:ext cx="2242721" cy="1016000"/>
            </a:xfrm>
            <a:prstGeom prst="rect">
              <a:avLst/>
            </a:prstGeom>
            <a:noFill/>
          </p:spPr>
          <p:txBody>
            <a:bodyPr wrap="square" rtlCol="0">
              <a:noAutofit/>
            </a:bodyPr>
            <a:lstStyle/>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Being resourceful</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Self-motivation</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Taking responsibility</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Decision making</a:t>
              </a:r>
              <a:endParaRPr lang="en-GB" sz="3200" dirty="0">
                <a:effectLst/>
                <a:latin typeface="Arial" panose="020B0604020202020204" pitchFamily="34" charset="0"/>
                <a:ea typeface="Calibri" panose="020F0502020204030204" pitchFamily="34" charset="0"/>
                <a:cs typeface="Arial" panose="020B0604020202020204" pitchFamily="34" charset="0"/>
              </a:endParaRPr>
            </a:p>
          </p:txBody>
        </p:sp>
        <p:sp>
          <p:nvSpPr>
            <p:cNvPr id="23" name="TextBox 18">
              <a:extLst>
                <a:ext uri="{FF2B5EF4-FFF2-40B4-BE49-F238E27FC236}">
                  <a16:creationId xmlns:a16="http://schemas.microsoft.com/office/drawing/2014/main" id="{0F33ADBC-FAA5-4FBE-8228-2C3FC457B8B5}"/>
                </a:ext>
              </a:extLst>
            </p:cNvPr>
            <p:cNvSpPr txBox="1"/>
            <p:nvPr/>
          </p:nvSpPr>
          <p:spPr>
            <a:xfrm>
              <a:off x="2073402" y="562294"/>
              <a:ext cx="2402849" cy="993136"/>
            </a:xfrm>
            <a:prstGeom prst="rect">
              <a:avLst/>
            </a:prstGeom>
            <a:noFill/>
          </p:spPr>
          <p:txBody>
            <a:bodyPr wrap="square" rtlCol="0">
              <a:noAutofit/>
            </a:bodyPr>
            <a:lstStyle/>
            <a:p>
              <a:pPr>
                <a:lnSpc>
                  <a:spcPct val="15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Building relationships Teamwork</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Compromising</a:t>
              </a:r>
              <a:endParaRPr lang="en-GB" sz="3200" dirty="0">
                <a:effectLst/>
                <a:latin typeface="Arial" panose="020B0604020202020204" pitchFamily="34" charset="0"/>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Arial" panose="020B0604020202020204" pitchFamily="34" charset="0"/>
                  <a:ea typeface="Open Sans SemiBold" panose="020B0706030804020204" pitchFamily="34" charset="0"/>
                  <a:cs typeface="Arial" panose="020B0604020202020204" pitchFamily="34" charset="0"/>
                </a:rPr>
                <a:t>Cooperating</a:t>
              </a:r>
              <a:endParaRPr lang="en-GB" sz="3200" dirty="0">
                <a:effectLst/>
                <a:latin typeface="Arial" panose="020B0604020202020204" pitchFamily="34" charset="0"/>
                <a:ea typeface="Calibri" panose="020F0502020204030204" pitchFamily="34" charset="0"/>
                <a:cs typeface="Arial" panose="020B0604020202020204" pitchFamily="34" charset="0"/>
              </a:endParaRPr>
            </a:p>
          </p:txBody>
        </p:sp>
        <p:sp>
          <p:nvSpPr>
            <p:cNvPr id="24" name="TextBox 20">
              <a:extLst>
                <a:ext uri="{FF2B5EF4-FFF2-40B4-BE49-F238E27FC236}">
                  <a16:creationId xmlns:a16="http://schemas.microsoft.com/office/drawing/2014/main" id="{7CDF3248-E7F5-441A-9695-7850603BA16D}"/>
                </a:ext>
              </a:extLst>
            </p:cNvPr>
            <p:cNvSpPr txBox="1"/>
            <p:nvPr/>
          </p:nvSpPr>
          <p:spPr>
            <a:xfrm>
              <a:off x="4707243" y="600403"/>
              <a:ext cx="2289947" cy="916919"/>
            </a:xfrm>
            <a:prstGeom prst="rect">
              <a:avLst/>
            </a:prstGeom>
            <a:noFill/>
          </p:spPr>
          <p:txBody>
            <a:bodyPr wrap="square" rtlCol="0">
              <a:noAutofit/>
            </a:bodyPr>
            <a:lstStyle/>
            <a:p>
              <a:pPr>
                <a:lnSpc>
                  <a:spcPct val="110000"/>
                </a:lnSpc>
                <a:spcAft>
                  <a:spcPts val="1000"/>
                </a:spcAft>
              </a:pPr>
              <a:r>
                <a:rPr lang="en-GB" sz="2400" kern="1200" dirty="0">
                  <a:solidFill>
                    <a:srgbClr val="000000"/>
                  </a:solidFill>
                  <a:effectLst/>
                  <a:latin typeface="Bahnschrift SemiLight" panose="020B0502040204020203" pitchFamily="34" charset="0"/>
                  <a:ea typeface="Open Sans SemiBold" panose="020B0706030804020204" pitchFamily="34" charset="0"/>
                  <a:cs typeface="Open Sans SemiBold" panose="020B0706030804020204" pitchFamily="34" charset="0"/>
                </a:rPr>
                <a:t>Imagination</a:t>
              </a:r>
              <a:endParaRPr lang="en-GB" sz="32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Bahnschrift SemiLight" panose="020B0502040204020203" pitchFamily="34" charset="0"/>
                  <a:ea typeface="Open Sans SemiBold" panose="020B0706030804020204" pitchFamily="34" charset="0"/>
                  <a:cs typeface="Open Sans SemiBold" panose="020B0706030804020204" pitchFamily="34" charset="0"/>
                </a:rPr>
                <a:t>Generating ideas</a:t>
              </a:r>
              <a:endParaRPr lang="en-GB" sz="32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2400" kern="1200" dirty="0">
                  <a:solidFill>
                    <a:srgbClr val="000000"/>
                  </a:solidFill>
                  <a:effectLst/>
                  <a:latin typeface="Bahnschrift SemiLight" panose="020B0502040204020203" pitchFamily="34" charset="0"/>
                  <a:ea typeface="Open Sans SemiBold" panose="020B0706030804020204" pitchFamily="34" charset="0"/>
                  <a:cs typeface="Open Sans SemiBold" panose="020B0706030804020204" pitchFamily="34" charset="0"/>
                </a:rPr>
                <a:t>Designing and innovating</a:t>
              </a:r>
              <a:endParaRPr lang="en-GB" sz="32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2400" kern="1200">
                  <a:solidFill>
                    <a:srgbClr val="000000"/>
                  </a:solidFill>
                  <a:effectLst/>
                  <a:latin typeface="Bahnschrift SemiLight" panose="020B0502040204020203" pitchFamily="34" charset="0"/>
                  <a:ea typeface="Open Sans SemiBold" panose="020B0706030804020204" pitchFamily="34" charset="0"/>
                  <a:cs typeface="Open Sans SemiBold" panose="020B0706030804020204" pitchFamily="34" charset="0"/>
                </a:rPr>
                <a:t>Being resourceful</a:t>
              </a:r>
              <a:endParaRPr lang="en-GB" sz="3200" dirty="0">
                <a:effectLst/>
                <a:latin typeface="Agenda-Light"/>
                <a:ea typeface="Calibri" panose="020F0502020204030204" pitchFamily="34" charset="0"/>
                <a:cs typeface="Arial" panose="020B0604020202020204" pitchFamily="34" charset="0"/>
              </a:endParaRPr>
            </a:p>
          </p:txBody>
        </p:sp>
      </p:grpSp>
    </p:spTree>
    <p:extLst>
      <p:ext uri="{BB962C8B-B14F-4D97-AF65-F5344CB8AC3E}">
        <p14:creationId xmlns:p14="http://schemas.microsoft.com/office/powerpoint/2010/main" val="31675932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10" name="Flowchart: Off-page Connector 9">
            <a:extLst>
              <a:ext uri="{FF2B5EF4-FFF2-40B4-BE49-F238E27FC236}">
                <a16:creationId xmlns:a16="http://schemas.microsoft.com/office/drawing/2014/main" id="{4567BDFA-345B-48DF-A2F1-16E53ADAE7FE}"/>
              </a:ext>
            </a:extLst>
          </p:cNvPr>
          <p:cNvSpPr/>
          <p:nvPr/>
        </p:nvSpPr>
        <p:spPr>
          <a:xfrm rot="16200000">
            <a:off x="367333" y="1112057"/>
            <a:ext cx="3499104" cy="4233770"/>
          </a:xfrm>
          <a:prstGeom prst="flowChartOffpageConnector">
            <a:avLst/>
          </a:prstGeom>
          <a:solidFill>
            <a:srgbClr val="753B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Google Shape;79;p17"/>
          <p:cNvSpPr txBox="1">
            <a:spLocks noGrp="1"/>
          </p:cNvSpPr>
          <p:nvPr>
            <p:ph type="title"/>
          </p:nvPr>
        </p:nvSpPr>
        <p:spPr>
          <a:xfrm>
            <a:off x="365374" y="2521651"/>
            <a:ext cx="2781100" cy="1159600"/>
          </a:xfrm>
          <a:prstGeom prst="rect">
            <a:avLst/>
          </a:prstGeom>
        </p:spPr>
        <p:txBody>
          <a:bodyPr spcFirstLastPara="1" vert="horz" wrap="square" lIns="121900" tIns="121900" rIns="121900" bIns="121900" rtlCol="0" anchor="t" anchorCtr="0">
            <a:normAutofit fontScale="90000"/>
          </a:bodyPr>
          <a:lstStyle/>
          <a:p>
            <a:pPr algn="ctr"/>
            <a:r>
              <a:rPr lang="en-GB" sz="3600" b="1" dirty="0">
                <a:solidFill>
                  <a:schemeClr val="bg1"/>
                </a:solidFill>
                <a:latin typeface="Arial" panose="020B0604020202020204" pitchFamily="34" charset="0"/>
                <a:cs typeface="Arial" panose="020B0604020202020204" pitchFamily="34" charset="0"/>
              </a:rPr>
              <a:t>Class </a:t>
            </a:r>
            <a:br>
              <a:rPr lang="en-GB" sz="3600" b="1" dirty="0">
                <a:solidFill>
                  <a:schemeClr val="bg1"/>
                </a:solidFill>
                <a:latin typeface="Arial" panose="020B0604020202020204" pitchFamily="34" charset="0"/>
                <a:cs typeface="Arial" panose="020B0604020202020204" pitchFamily="34" charset="0"/>
              </a:rPr>
            </a:br>
            <a:r>
              <a:rPr lang="en-GB" sz="3600" b="1" dirty="0">
                <a:solidFill>
                  <a:schemeClr val="bg1"/>
                </a:solidFill>
                <a:latin typeface="Arial" panose="020B0604020202020204" pitchFamily="34" charset="0"/>
                <a:cs typeface="Arial" panose="020B0604020202020204" pitchFamily="34" charset="0"/>
              </a:rPr>
              <a:t>discussion</a:t>
            </a:r>
          </a:p>
        </p:txBody>
      </p:sp>
      <p:sp>
        <p:nvSpPr>
          <p:cNvPr id="7" name="TextBox 6">
            <a:extLst>
              <a:ext uri="{FF2B5EF4-FFF2-40B4-BE49-F238E27FC236}">
                <a16:creationId xmlns:a16="http://schemas.microsoft.com/office/drawing/2014/main" id="{239E7D9F-A110-4002-9520-5FF3AFFC411E}"/>
              </a:ext>
            </a:extLst>
          </p:cNvPr>
          <p:cNvSpPr txBox="1"/>
          <p:nvPr/>
        </p:nvSpPr>
        <p:spPr>
          <a:xfrm>
            <a:off x="3146474" y="147190"/>
            <a:ext cx="8898339" cy="1077218"/>
          </a:xfrm>
          <a:prstGeom prst="rect">
            <a:avLst/>
          </a:prstGeom>
          <a:noFill/>
        </p:spPr>
        <p:txBody>
          <a:bodyPr wrap="square" rtlCol="0">
            <a:spAutoFit/>
          </a:bodyPr>
          <a:lstStyle/>
          <a:p>
            <a:pPr algn="ctr"/>
            <a:r>
              <a:rPr lang="en-GB" sz="3200" b="1" dirty="0">
                <a:latin typeface="Arial" panose="020B0604020202020204" pitchFamily="34" charset="0"/>
                <a:cs typeface="Arial" panose="020B0604020202020204" pitchFamily="34" charset="0"/>
              </a:rPr>
              <a:t>Look at the following examples of creative presentations. What makes them stand out? </a:t>
            </a:r>
          </a:p>
        </p:txBody>
      </p:sp>
      <p:pic>
        <p:nvPicPr>
          <p:cNvPr id="21" name="Picture 20">
            <a:hlinkClick r:id="rId3"/>
            <a:extLst>
              <a:ext uri="{FF2B5EF4-FFF2-40B4-BE49-F238E27FC236}">
                <a16:creationId xmlns:a16="http://schemas.microsoft.com/office/drawing/2014/main" id="{DFDA0B13-5721-4178-B430-6F35B6DD2D03}"/>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4233770" y="1351899"/>
            <a:ext cx="2438177" cy="1588676"/>
          </a:xfrm>
          <a:prstGeom prst="roundRect">
            <a:avLst>
              <a:gd name="adj" fmla="val 16667"/>
            </a:avLst>
          </a:prstGeom>
          <a:ln w="12700">
            <a:solidFill>
              <a:schemeClr val="tx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53640926-AAD7-44D8-BBD7-CCE9431645EC}">
              <a14:shadowObscured xmlns:a14="http://schemas.microsoft.com/office/drawing/2010/main"/>
            </a:ext>
          </a:extLst>
        </p:spPr>
      </p:pic>
      <p:pic>
        <p:nvPicPr>
          <p:cNvPr id="26" name="Picture 25">
            <a:extLst>
              <a:ext uri="{FF2B5EF4-FFF2-40B4-BE49-F238E27FC236}">
                <a16:creationId xmlns:a16="http://schemas.microsoft.com/office/drawing/2014/main" id="{E494DF81-D54A-4A95-8027-01872B6D9E21}"/>
              </a:ext>
            </a:extLst>
          </p:cNvPr>
          <p:cNvPicPr/>
          <p:nvPr/>
        </p:nvPicPr>
        <p:blipFill>
          <a:blip r:embed="rId5" cstate="print">
            <a:extLst>
              <a:ext uri="{28A0092B-C50C-407E-A947-70E740481C1C}">
                <a14:useLocalDpi xmlns:a14="http://schemas.microsoft.com/office/drawing/2010/main"/>
              </a:ext>
            </a:extLst>
          </a:blip>
          <a:srcRect/>
          <a:stretch>
            <a:fillRect/>
          </a:stretch>
        </p:blipFill>
        <p:spPr bwMode="auto">
          <a:xfrm>
            <a:off x="5805712" y="3228942"/>
            <a:ext cx="4550700" cy="3499104"/>
          </a:xfrm>
          <a:prstGeom prst="rect">
            <a:avLst/>
          </a:prstGeom>
          <a:noFill/>
          <a:ln>
            <a:noFill/>
          </a:ln>
        </p:spPr>
      </p:pic>
      <p:pic>
        <p:nvPicPr>
          <p:cNvPr id="27" name="Picture 26">
            <a:hlinkClick r:id="rId6"/>
            <a:extLst>
              <a:ext uri="{FF2B5EF4-FFF2-40B4-BE49-F238E27FC236}">
                <a16:creationId xmlns:a16="http://schemas.microsoft.com/office/drawing/2014/main" id="{C265457C-6434-4679-B27A-006EEE03BF34}"/>
              </a:ext>
            </a:extLst>
          </p:cNvPr>
          <p:cNvPicPr/>
          <p:nvPr/>
        </p:nvPicPr>
        <p:blipFill rotWithShape="1">
          <a:blip r:embed="rId7" cstate="email">
            <a:extLst>
              <a:ext uri="{28A0092B-C50C-407E-A947-70E740481C1C}">
                <a14:useLocalDpi xmlns:a14="http://schemas.microsoft.com/office/drawing/2010/main"/>
              </a:ext>
            </a:extLst>
          </a:blip>
          <a:srcRect/>
          <a:stretch/>
        </p:blipFill>
        <p:spPr bwMode="auto">
          <a:xfrm>
            <a:off x="9490176" y="1351899"/>
            <a:ext cx="2438176" cy="1588675"/>
          </a:xfrm>
          <a:prstGeom prst="roundRect">
            <a:avLst>
              <a:gd name="adj" fmla="val 16667"/>
            </a:avLst>
          </a:prstGeom>
          <a:ln w="12700"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15561744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10" name="Flowchart: Off-page Connector 9">
            <a:extLst>
              <a:ext uri="{FF2B5EF4-FFF2-40B4-BE49-F238E27FC236}">
                <a16:creationId xmlns:a16="http://schemas.microsoft.com/office/drawing/2014/main" id="{4567BDFA-345B-48DF-A2F1-16E53ADAE7FE}"/>
              </a:ext>
            </a:extLst>
          </p:cNvPr>
          <p:cNvSpPr/>
          <p:nvPr/>
        </p:nvSpPr>
        <p:spPr>
          <a:xfrm rot="5400000">
            <a:off x="8325563" y="1107082"/>
            <a:ext cx="3499104" cy="4233770"/>
          </a:xfrm>
          <a:prstGeom prst="flowChartOffpageConnector">
            <a:avLst/>
          </a:prstGeom>
          <a:solidFill>
            <a:srgbClr val="753B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Google Shape;79;p17"/>
          <p:cNvSpPr txBox="1">
            <a:spLocks noGrp="1"/>
          </p:cNvSpPr>
          <p:nvPr>
            <p:ph type="title"/>
          </p:nvPr>
        </p:nvSpPr>
        <p:spPr>
          <a:xfrm>
            <a:off x="8912764" y="2644167"/>
            <a:ext cx="2781100" cy="1159600"/>
          </a:xfrm>
          <a:prstGeom prst="rect">
            <a:avLst/>
          </a:prstGeom>
        </p:spPr>
        <p:txBody>
          <a:bodyPr spcFirstLastPara="1" vert="horz" wrap="square" lIns="121900" tIns="121900" rIns="121900" bIns="121900" rtlCol="0" anchor="t" anchorCtr="0">
            <a:normAutofit fontScale="90000"/>
          </a:bodyPr>
          <a:lstStyle/>
          <a:p>
            <a:pPr algn="ctr"/>
            <a:r>
              <a:rPr lang="en-GB" sz="3600" b="1" dirty="0">
                <a:solidFill>
                  <a:schemeClr val="bg1"/>
                </a:solidFill>
                <a:latin typeface="Arial" panose="020B0604020202020204" pitchFamily="34" charset="0"/>
                <a:cs typeface="Arial" panose="020B0604020202020204" pitchFamily="34" charset="0"/>
              </a:rPr>
              <a:t>Team discussion</a:t>
            </a:r>
          </a:p>
        </p:txBody>
      </p:sp>
      <p:sp>
        <p:nvSpPr>
          <p:cNvPr id="7" name="TextBox 6">
            <a:extLst>
              <a:ext uri="{FF2B5EF4-FFF2-40B4-BE49-F238E27FC236}">
                <a16:creationId xmlns:a16="http://schemas.microsoft.com/office/drawing/2014/main" id="{239E7D9F-A110-4002-9520-5FF3AFFC411E}"/>
              </a:ext>
            </a:extLst>
          </p:cNvPr>
          <p:cNvSpPr txBox="1"/>
          <p:nvPr/>
        </p:nvSpPr>
        <p:spPr>
          <a:xfrm>
            <a:off x="1133278" y="2192915"/>
            <a:ext cx="5767940" cy="2062103"/>
          </a:xfrm>
          <a:prstGeom prst="rect">
            <a:avLst/>
          </a:prstGeom>
          <a:noFill/>
        </p:spPr>
        <p:txBody>
          <a:bodyPr wrap="square" rtlCol="0">
            <a:spAutoFit/>
          </a:bodyPr>
          <a:lstStyle/>
          <a:p>
            <a:pPr algn="ctr"/>
            <a:r>
              <a:rPr lang="en-GB" sz="3200" b="1" dirty="0">
                <a:latin typeface="Arial" panose="020B0604020202020204" pitchFamily="34" charset="0"/>
                <a:cs typeface="Arial" panose="020B0604020202020204" pitchFamily="34" charset="0"/>
              </a:rPr>
              <a:t>How can you use your talents to make an impactful and memorable presentation?</a:t>
            </a:r>
          </a:p>
        </p:txBody>
      </p:sp>
      <p:grpSp>
        <p:nvGrpSpPr>
          <p:cNvPr id="30" name="Group 29">
            <a:extLst>
              <a:ext uri="{FF2B5EF4-FFF2-40B4-BE49-F238E27FC236}">
                <a16:creationId xmlns:a16="http://schemas.microsoft.com/office/drawing/2014/main" id="{3A435A04-32A1-4288-8B5C-5282B81B7E9F}"/>
              </a:ext>
            </a:extLst>
          </p:cNvPr>
          <p:cNvGrpSpPr/>
          <p:nvPr/>
        </p:nvGrpSpPr>
        <p:grpSpPr>
          <a:xfrm>
            <a:off x="-315606" y="-316224"/>
            <a:ext cx="2592950" cy="2476497"/>
            <a:chOff x="-315606" y="-316224"/>
            <a:chExt cx="2592950" cy="2476497"/>
          </a:xfrm>
        </p:grpSpPr>
        <p:pic>
          <p:nvPicPr>
            <p:cNvPr id="3" name="Graphic 2" descr="Dancing with solid fill">
              <a:extLst>
                <a:ext uri="{FF2B5EF4-FFF2-40B4-BE49-F238E27FC236}">
                  <a16:creationId xmlns:a16="http://schemas.microsoft.com/office/drawing/2014/main" id="{B2FA3EDF-3AC9-4D7E-B836-3997CA8E6A38}"/>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7387" y="-30230"/>
              <a:ext cx="683174" cy="683174"/>
            </a:xfrm>
            <a:prstGeom prst="rect">
              <a:avLst/>
            </a:prstGeom>
          </p:spPr>
        </p:pic>
        <p:pic>
          <p:nvPicPr>
            <p:cNvPr id="12" name="Graphic 11" descr="Juggler with solid fill">
              <a:extLst>
                <a:ext uri="{FF2B5EF4-FFF2-40B4-BE49-F238E27FC236}">
                  <a16:creationId xmlns:a16="http://schemas.microsoft.com/office/drawing/2014/main" id="{2E29B6D1-71E9-435C-A851-06BAD6DACFFA}"/>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1028" y="900296"/>
              <a:ext cx="787105" cy="787105"/>
            </a:xfrm>
            <a:prstGeom prst="rect">
              <a:avLst/>
            </a:prstGeom>
          </p:spPr>
        </p:pic>
        <p:pic>
          <p:nvPicPr>
            <p:cNvPr id="15" name="Graphic 14" descr="Performance Curtains with solid fill">
              <a:extLst>
                <a:ext uri="{FF2B5EF4-FFF2-40B4-BE49-F238E27FC236}">
                  <a16:creationId xmlns:a16="http://schemas.microsoft.com/office/drawing/2014/main" id="{66983194-4A61-4A99-9069-966B7BD6F7D3}"/>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594170" y="142599"/>
              <a:ext cx="683174" cy="683174"/>
            </a:xfrm>
            <a:prstGeom prst="rect">
              <a:avLst/>
            </a:prstGeom>
          </p:spPr>
        </p:pic>
        <p:pic>
          <p:nvPicPr>
            <p:cNvPr id="21" name="Graphic 20" descr="Drama with solid fill">
              <a:extLst>
                <a:ext uri="{FF2B5EF4-FFF2-40B4-BE49-F238E27FC236}">
                  <a16:creationId xmlns:a16="http://schemas.microsoft.com/office/drawing/2014/main" id="{E89F476E-F60D-4195-AF48-FE46B0022A19}"/>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09271" y="-316224"/>
              <a:ext cx="800410" cy="800410"/>
            </a:xfrm>
            <a:prstGeom prst="rect">
              <a:avLst/>
            </a:prstGeom>
          </p:spPr>
        </p:pic>
        <p:pic>
          <p:nvPicPr>
            <p:cNvPr id="25" name="Graphic 24" descr="Guitar with solid fill">
              <a:extLst>
                <a:ext uri="{FF2B5EF4-FFF2-40B4-BE49-F238E27FC236}">
                  <a16:creationId xmlns:a16="http://schemas.microsoft.com/office/drawing/2014/main" id="{BE512014-E351-40CD-97E2-45378CF62D4A}"/>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13167" y="328853"/>
              <a:ext cx="914400" cy="914400"/>
            </a:xfrm>
            <a:prstGeom prst="rect">
              <a:avLst/>
            </a:prstGeom>
          </p:spPr>
        </p:pic>
        <p:pic>
          <p:nvPicPr>
            <p:cNvPr id="27" name="Graphic 26" descr="Gymnast: Floor routine with solid fill">
              <a:extLst>
                <a:ext uri="{FF2B5EF4-FFF2-40B4-BE49-F238E27FC236}">
                  <a16:creationId xmlns:a16="http://schemas.microsoft.com/office/drawing/2014/main" id="{A23D6E5E-8148-43E5-AD61-435152655FF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41569" y="1397730"/>
              <a:ext cx="762543" cy="762543"/>
            </a:xfrm>
            <a:prstGeom prst="rect">
              <a:avLst/>
            </a:prstGeom>
          </p:spPr>
        </p:pic>
        <p:pic>
          <p:nvPicPr>
            <p:cNvPr id="29" name="Graphic 28" descr="Lecturer with solid fill">
              <a:extLst>
                <a:ext uri="{FF2B5EF4-FFF2-40B4-BE49-F238E27FC236}">
                  <a16:creationId xmlns:a16="http://schemas.microsoft.com/office/drawing/2014/main" id="{918FB7E8-94D7-41DF-8379-2DD2C86A2F74}"/>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315606" y="707236"/>
              <a:ext cx="683175" cy="683175"/>
            </a:xfrm>
            <a:prstGeom prst="rect">
              <a:avLst/>
            </a:prstGeom>
          </p:spPr>
        </p:pic>
      </p:grpSp>
      <p:grpSp>
        <p:nvGrpSpPr>
          <p:cNvPr id="40" name="Group 39">
            <a:extLst>
              <a:ext uri="{FF2B5EF4-FFF2-40B4-BE49-F238E27FC236}">
                <a16:creationId xmlns:a16="http://schemas.microsoft.com/office/drawing/2014/main" id="{3B79C742-05AE-45BC-A788-EE39E054028A}"/>
              </a:ext>
            </a:extLst>
          </p:cNvPr>
          <p:cNvGrpSpPr/>
          <p:nvPr/>
        </p:nvGrpSpPr>
        <p:grpSpPr>
          <a:xfrm>
            <a:off x="-226925" y="4935421"/>
            <a:ext cx="2573870" cy="2392404"/>
            <a:chOff x="44673" y="-354322"/>
            <a:chExt cx="2573870" cy="2392404"/>
          </a:xfrm>
        </p:grpSpPr>
        <p:pic>
          <p:nvPicPr>
            <p:cNvPr id="41" name="Graphic 40" descr="Dancing with solid fill">
              <a:extLst>
                <a:ext uri="{FF2B5EF4-FFF2-40B4-BE49-F238E27FC236}">
                  <a16:creationId xmlns:a16="http://schemas.microsoft.com/office/drawing/2014/main" id="{0C2E07C3-0791-4FB7-8EB6-C54C43AFF43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4673" y="175762"/>
              <a:ext cx="683174" cy="683174"/>
            </a:xfrm>
            <a:prstGeom prst="rect">
              <a:avLst/>
            </a:prstGeom>
          </p:spPr>
        </p:pic>
        <p:pic>
          <p:nvPicPr>
            <p:cNvPr id="44" name="Graphic 43" descr="Juggler with solid fill">
              <a:extLst>
                <a:ext uri="{FF2B5EF4-FFF2-40B4-BE49-F238E27FC236}">
                  <a16:creationId xmlns:a16="http://schemas.microsoft.com/office/drawing/2014/main" id="{1554DA3A-C686-41A8-BC13-868263838931}"/>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1028" y="900296"/>
              <a:ext cx="787105" cy="787105"/>
            </a:xfrm>
            <a:prstGeom prst="rect">
              <a:avLst/>
            </a:prstGeom>
          </p:spPr>
        </p:pic>
        <p:pic>
          <p:nvPicPr>
            <p:cNvPr id="45" name="Graphic 44" descr="Performance Curtains with solid fill">
              <a:extLst>
                <a:ext uri="{FF2B5EF4-FFF2-40B4-BE49-F238E27FC236}">
                  <a16:creationId xmlns:a16="http://schemas.microsoft.com/office/drawing/2014/main" id="{60DC2E32-D822-42D6-9575-86DE8C5FC180}"/>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515746" y="62645"/>
              <a:ext cx="683174" cy="683174"/>
            </a:xfrm>
            <a:prstGeom prst="rect">
              <a:avLst/>
            </a:prstGeom>
          </p:spPr>
        </p:pic>
        <p:pic>
          <p:nvPicPr>
            <p:cNvPr id="46" name="Graphic 45" descr="Drama with solid fill">
              <a:extLst>
                <a:ext uri="{FF2B5EF4-FFF2-40B4-BE49-F238E27FC236}">
                  <a16:creationId xmlns:a16="http://schemas.microsoft.com/office/drawing/2014/main" id="{E2193B57-01A2-466B-AE82-5BE421B5A73C}"/>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818133" y="714421"/>
              <a:ext cx="800410" cy="800410"/>
            </a:xfrm>
            <a:prstGeom prst="rect">
              <a:avLst/>
            </a:prstGeom>
          </p:spPr>
        </p:pic>
        <p:pic>
          <p:nvPicPr>
            <p:cNvPr id="48" name="Graphic 47" descr="Guitar with solid fill">
              <a:extLst>
                <a:ext uri="{FF2B5EF4-FFF2-40B4-BE49-F238E27FC236}">
                  <a16:creationId xmlns:a16="http://schemas.microsoft.com/office/drawing/2014/main" id="{F56B553C-639B-4888-B5A3-F214FE4E942A}"/>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13167" y="328853"/>
              <a:ext cx="914400" cy="914400"/>
            </a:xfrm>
            <a:prstGeom prst="rect">
              <a:avLst/>
            </a:prstGeom>
          </p:spPr>
        </p:pic>
        <p:pic>
          <p:nvPicPr>
            <p:cNvPr id="51" name="Graphic 50" descr="Gymnast: Floor routine with solid fill">
              <a:extLst>
                <a:ext uri="{FF2B5EF4-FFF2-40B4-BE49-F238E27FC236}">
                  <a16:creationId xmlns:a16="http://schemas.microsoft.com/office/drawing/2014/main" id="{E8EEB3DF-87BA-4121-95E6-4D1FF0DC9579}"/>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92390" y="1275539"/>
              <a:ext cx="762543" cy="762543"/>
            </a:xfrm>
            <a:prstGeom prst="rect">
              <a:avLst/>
            </a:prstGeom>
          </p:spPr>
        </p:pic>
        <p:pic>
          <p:nvPicPr>
            <p:cNvPr id="55" name="Graphic 54" descr="Lecturer with solid fill">
              <a:extLst>
                <a:ext uri="{FF2B5EF4-FFF2-40B4-BE49-F238E27FC236}">
                  <a16:creationId xmlns:a16="http://schemas.microsoft.com/office/drawing/2014/main" id="{A6FFA00C-9B23-41ED-B756-BC2AA9E80391}"/>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43356" y="-354322"/>
              <a:ext cx="683175" cy="683175"/>
            </a:xfrm>
            <a:prstGeom prst="rect">
              <a:avLst/>
            </a:prstGeom>
          </p:spPr>
        </p:pic>
      </p:grpSp>
    </p:spTree>
    <p:extLst>
      <p:ext uri="{BB962C8B-B14F-4D97-AF65-F5344CB8AC3E}">
        <p14:creationId xmlns:p14="http://schemas.microsoft.com/office/powerpoint/2010/main" val="16664587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25">
            <a:extLst>
              <a:ext uri="{FF2B5EF4-FFF2-40B4-BE49-F238E27FC236}">
                <a16:creationId xmlns:a16="http://schemas.microsoft.com/office/drawing/2014/main" id="{3B3441C5-D2F2-4B35-B830-EF60DFC79B04}"/>
              </a:ext>
            </a:extLst>
          </p:cNvPr>
          <p:cNvSpPr txBox="1">
            <a:spLocks noChangeArrowheads="1"/>
          </p:cNvSpPr>
          <p:nvPr/>
        </p:nvSpPr>
        <p:spPr bwMode="auto">
          <a:xfrm>
            <a:off x="2482215" y="0"/>
            <a:ext cx="7227570" cy="1439880"/>
          </a:xfrm>
          <a:prstGeom prst="flowChartOffpageConnector">
            <a:avLst/>
          </a:prstGeom>
          <a:solidFill>
            <a:srgbClr val="753BBD"/>
          </a:solidFill>
          <a:ln>
            <a:noFill/>
          </a:ln>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B9ACF51-9040-4E92-9714-5B38B8E78BE3}"/>
              </a:ext>
            </a:extLst>
          </p:cNvPr>
          <p:cNvSpPr txBox="1"/>
          <p:nvPr/>
        </p:nvSpPr>
        <p:spPr>
          <a:xfrm>
            <a:off x="3277737" y="134234"/>
            <a:ext cx="5636526" cy="1016432"/>
          </a:xfrm>
          <a:prstGeom prst="rect">
            <a:avLst/>
          </a:prstGeom>
          <a:solidFill>
            <a:srgbClr val="753BBD"/>
          </a:solidFill>
          <a:ln>
            <a:solidFill>
              <a:srgbClr val="753BBD"/>
            </a:solidFill>
          </a:ln>
        </p:spPr>
        <p:txBody>
          <a:bodyPr wrap="square" rtlCol="0">
            <a:spAutoFit/>
          </a:bodyPr>
          <a:lstStyle/>
          <a:p>
            <a:pPr algn="ctr">
              <a:lnSpc>
                <a:spcPct val="110000"/>
              </a:lnSpc>
              <a:spcAft>
                <a:spcPts val="1800"/>
              </a:spcAft>
            </a:pPr>
            <a:r>
              <a:rPr lang="en-GB" sz="2800" dirty="0">
                <a:solidFill>
                  <a:schemeClr val="bg1"/>
                </a:solidFill>
                <a:latin typeface="Arial Black" panose="020B0A04020102020204" pitchFamily="34" charset="0"/>
                <a:ea typeface="Calibri" panose="020F0502020204030204" pitchFamily="34" charset="0"/>
                <a:cs typeface="Arial" panose="020B0604020202020204" pitchFamily="34" charset="0"/>
              </a:rPr>
              <a:t>Presentation Success Criteria</a:t>
            </a:r>
            <a:endParaRPr lang="en-GB" sz="2800" dirty="0">
              <a:solidFill>
                <a:schemeClr val="bg1"/>
              </a:solidFill>
              <a:effectLst/>
              <a:latin typeface="Arial Black" panose="020B0A04020102020204" pitchFamily="34" charset="0"/>
              <a:ea typeface="Calibri" panose="020F0502020204030204" pitchFamily="34" charset="0"/>
              <a:cs typeface="Arial" panose="020B0604020202020204" pitchFamily="34" charset="0"/>
            </a:endParaRPr>
          </a:p>
        </p:txBody>
      </p:sp>
      <p:sp>
        <p:nvSpPr>
          <p:cNvPr id="2" name="Content Placeholder 2">
            <a:extLst>
              <a:ext uri="{FF2B5EF4-FFF2-40B4-BE49-F238E27FC236}">
                <a16:creationId xmlns:a16="http://schemas.microsoft.com/office/drawing/2014/main" id="{F4403716-664A-7FB3-8C8A-DDD8F883C2B6}"/>
              </a:ext>
            </a:extLst>
          </p:cNvPr>
          <p:cNvSpPr>
            <a:spLocks noGrp="1"/>
          </p:cNvSpPr>
          <p:nvPr>
            <p:ph idx="1"/>
          </p:nvPr>
        </p:nvSpPr>
        <p:spPr>
          <a:xfrm>
            <a:off x="838200" y="1671483"/>
            <a:ext cx="10515600" cy="4854575"/>
          </a:xfrm>
        </p:spPr>
        <p:txBody>
          <a:bodyPr>
            <a:normAutofit/>
          </a:bodyPr>
          <a:lstStyle/>
          <a:p>
            <a:r>
              <a:rPr lang="en-GB" sz="2400" dirty="0">
                <a:latin typeface="Verdana" panose="020B0604030504040204" pitchFamily="34" charset="0"/>
                <a:ea typeface="Verdana" panose="020B0604030504040204" pitchFamily="34" charset="0"/>
                <a:cs typeface="Verdana" panose="020B0604030504040204" pitchFamily="34" charset="0"/>
              </a:rPr>
              <a:t>Your presentation needs to have an interactive element. This could be:</a:t>
            </a:r>
          </a:p>
          <a:p>
            <a:pPr lvl="1">
              <a:buFont typeface="Courier New" panose="02070309020205020404" pitchFamily="49" charset="0"/>
              <a:buChar char="o"/>
            </a:pPr>
            <a:r>
              <a:rPr lang="en-GB" dirty="0">
                <a:latin typeface="Verdana" panose="020B0604030504040204" pitchFamily="34" charset="0"/>
                <a:ea typeface="Verdana" panose="020B0604030504040204" pitchFamily="34" charset="0"/>
                <a:cs typeface="Verdana" panose="020B0604030504040204" pitchFamily="34" charset="0"/>
              </a:rPr>
              <a:t>A song/rap/poem</a:t>
            </a:r>
          </a:p>
          <a:p>
            <a:pPr lvl="1">
              <a:buFont typeface="Courier New" panose="02070309020205020404" pitchFamily="49" charset="0"/>
              <a:buChar char="o"/>
            </a:pPr>
            <a:r>
              <a:rPr lang="en-GB" dirty="0">
                <a:latin typeface="Verdana" panose="020B0604030504040204" pitchFamily="34" charset="0"/>
                <a:ea typeface="Verdana" panose="020B0604030504040204" pitchFamily="34" charset="0"/>
                <a:cs typeface="Verdana" panose="020B0604030504040204" pitchFamily="34" charset="0"/>
              </a:rPr>
              <a:t>A dance</a:t>
            </a:r>
          </a:p>
          <a:p>
            <a:pPr lvl="1">
              <a:buFont typeface="Courier New" panose="02070309020205020404" pitchFamily="49" charset="0"/>
              <a:buChar char="o"/>
            </a:pPr>
            <a:r>
              <a:rPr lang="en-GB" dirty="0">
                <a:latin typeface="Verdana" panose="020B0604030504040204" pitchFamily="34" charset="0"/>
                <a:ea typeface="Verdana" panose="020B0604030504040204" pitchFamily="34" charset="0"/>
                <a:cs typeface="Verdana" panose="020B0604030504040204" pitchFamily="34" charset="0"/>
              </a:rPr>
              <a:t>A news report theme</a:t>
            </a:r>
          </a:p>
          <a:p>
            <a:pPr lvl="1">
              <a:buFont typeface="Courier New" panose="02070309020205020404" pitchFamily="49" charset="0"/>
              <a:buChar char="o"/>
            </a:pPr>
            <a:r>
              <a:rPr lang="en-GB" dirty="0">
                <a:latin typeface="Verdana" panose="020B0604030504040204" pitchFamily="34" charset="0"/>
                <a:ea typeface="Verdana" panose="020B0604030504040204" pitchFamily="34" charset="0"/>
                <a:cs typeface="Verdana" panose="020B0604030504040204" pitchFamily="34" charset="0"/>
              </a:rPr>
              <a:t>A quiz</a:t>
            </a:r>
          </a:p>
          <a:p>
            <a:pPr lvl="1">
              <a:buFont typeface="Courier New" panose="02070309020205020404" pitchFamily="49" charset="0"/>
              <a:buChar char="o"/>
            </a:pPr>
            <a:r>
              <a:rPr lang="en-GB" dirty="0">
                <a:latin typeface="Verdana" panose="020B0604030504040204" pitchFamily="34" charset="0"/>
                <a:ea typeface="Verdana" panose="020B0604030504040204" pitchFamily="34" charset="0"/>
                <a:cs typeface="Verdana" panose="020B0604030504040204" pitchFamily="34" charset="0"/>
              </a:rPr>
              <a:t>Anything at all you can think of that links in with the charity!</a:t>
            </a:r>
          </a:p>
          <a:p>
            <a:pPr lvl="1">
              <a:buFont typeface="Courier New" panose="02070309020205020404" pitchFamily="49" charset="0"/>
              <a:buChar char="o"/>
            </a:pPr>
            <a:endParaRPr lang="en-GB" dirty="0">
              <a:latin typeface="Verdana" panose="020B0604030504040204" pitchFamily="34" charset="0"/>
              <a:ea typeface="Verdana" panose="020B0604030504040204" pitchFamily="34" charset="0"/>
              <a:cs typeface="Verdana" panose="020B0604030504040204" pitchFamily="34" charset="0"/>
            </a:endParaRPr>
          </a:p>
          <a:p>
            <a:r>
              <a:rPr lang="en-GB" sz="2400" dirty="0">
                <a:latin typeface="Verdana" panose="020B0604030504040204" pitchFamily="34" charset="0"/>
                <a:ea typeface="Verdana" panose="020B0604030504040204" pitchFamily="34" charset="0"/>
                <a:cs typeface="Verdana" panose="020B0604030504040204" pitchFamily="34" charset="0"/>
              </a:rPr>
              <a:t>Your presentation must be at least </a:t>
            </a:r>
            <a:r>
              <a:rPr lang="en-GB" sz="2400" b="1" dirty="0">
                <a:latin typeface="Verdana" panose="020B0604030504040204" pitchFamily="34" charset="0"/>
                <a:ea typeface="Verdana" panose="020B0604030504040204" pitchFamily="34" charset="0"/>
                <a:cs typeface="Verdana" panose="020B0604030504040204" pitchFamily="34" charset="0"/>
              </a:rPr>
              <a:t>6 minutes </a:t>
            </a:r>
            <a:r>
              <a:rPr lang="en-GB" sz="2400" dirty="0">
                <a:latin typeface="Verdana" panose="020B0604030504040204" pitchFamily="34" charset="0"/>
                <a:ea typeface="Verdana" panose="020B0604030504040204" pitchFamily="34" charset="0"/>
                <a:cs typeface="Verdana" panose="020B0604030504040204" pitchFamily="34" charset="0"/>
              </a:rPr>
              <a:t>in length</a:t>
            </a:r>
          </a:p>
          <a:p>
            <a:r>
              <a:rPr lang="en-GB" sz="2400" dirty="0">
                <a:latin typeface="Verdana" panose="020B0604030504040204" pitchFamily="34" charset="0"/>
                <a:ea typeface="Verdana" panose="020B0604030504040204" pitchFamily="34" charset="0"/>
                <a:cs typeface="Verdana" panose="020B0604030504040204" pitchFamily="34" charset="0"/>
              </a:rPr>
              <a:t>You are marked on your </a:t>
            </a:r>
            <a:r>
              <a:rPr lang="en-GB" sz="2400" b="1" dirty="0">
                <a:latin typeface="Verdana" panose="020B0604030504040204" pitchFamily="34" charset="0"/>
                <a:ea typeface="Verdana" panose="020B0604030504040204" pitchFamily="34" charset="0"/>
                <a:cs typeface="Verdana" panose="020B0604030504040204" pitchFamily="34" charset="0"/>
              </a:rPr>
              <a:t>presentation </a:t>
            </a:r>
            <a:r>
              <a:rPr lang="en-GB" sz="2400" dirty="0">
                <a:latin typeface="Verdana" panose="020B0604030504040204" pitchFamily="34" charset="0"/>
                <a:ea typeface="Verdana" panose="020B0604030504040204" pitchFamily="34" charset="0"/>
                <a:cs typeface="Verdana" panose="020B0604030504040204" pitchFamily="34" charset="0"/>
              </a:rPr>
              <a:t>skills and so you must be </a:t>
            </a:r>
            <a:r>
              <a:rPr lang="en-GB" sz="2400" b="1" dirty="0">
                <a:latin typeface="Verdana" panose="020B0604030504040204" pitchFamily="34" charset="0"/>
                <a:ea typeface="Verdana" panose="020B0604030504040204" pitchFamily="34" charset="0"/>
                <a:cs typeface="Verdana" panose="020B0604030504040204" pitchFamily="34" charset="0"/>
              </a:rPr>
              <a:t>passionate, clear, creative, confident and involved!</a:t>
            </a:r>
          </a:p>
        </p:txBody>
      </p:sp>
      <p:pic>
        <p:nvPicPr>
          <p:cNvPr id="3" name="Picture 2" descr="The Concept of Humane Democracy and a New Global Order | Carnegie ...">
            <a:extLst>
              <a:ext uri="{FF2B5EF4-FFF2-40B4-BE49-F238E27FC236}">
                <a16:creationId xmlns:a16="http://schemas.microsoft.com/office/drawing/2014/main" id="{797D3142-E1E1-F1A8-9408-49D2DE25BA0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046042" y="1"/>
            <a:ext cx="2145957" cy="1334530"/>
          </a:xfrm>
          <a:prstGeom prst="rect">
            <a:avLst/>
          </a:prstGeom>
          <a:ln>
            <a:noFill/>
          </a:ln>
          <a:effectLst>
            <a:softEdge rad="112500"/>
          </a:effectLst>
        </p:spPr>
      </p:pic>
      <p:pic>
        <p:nvPicPr>
          <p:cNvPr id="4" name="Picture 3" descr="The Concept of Humane Democracy and a New Global Order | Carnegie ...">
            <a:extLst>
              <a:ext uri="{FF2B5EF4-FFF2-40B4-BE49-F238E27FC236}">
                <a16:creationId xmlns:a16="http://schemas.microsoft.com/office/drawing/2014/main" id="{C3141E50-1592-C685-3DD9-18FB07AFE76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2082" y="-24815"/>
            <a:ext cx="2145957" cy="1334530"/>
          </a:xfrm>
          <a:prstGeom prst="rect">
            <a:avLst/>
          </a:prstGeom>
          <a:ln>
            <a:noFill/>
          </a:ln>
          <a:effectLst>
            <a:softEdge rad="112500"/>
          </a:effectLst>
        </p:spPr>
      </p:pic>
      <p:sp>
        <p:nvSpPr>
          <p:cNvPr id="5" name="TextBox 4">
            <a:extLst>
              <a:ext uri="{FF2B5EF4-FFF2-40B4-BE49-F238E27FC236}">
                <a16:creationId xmlns:a16="http://schemas.microsoft.com/office/drawing/2014/main" id="{604AB2FC-8872-066A-5EDE-D94904832A3A}"/>
              </a:ext>
            </a:extLst>
          </p:cNvPr>
          <p:cNvSpPr txBox="1"/>
          <p:nvPr/>
        </p:nvSpPr>
        <p:spPr>
          <a:xfrm>
            <a:off x="9151079" y="2474893"/>
            <a:ext cx="2448431" cy="954107"/>
          </a:xfrm>
          <a:prstGeom prst="rect">
            <a:avLst/>
          </a:prstGeom>
          <a:solidFill>
            <a:srgbClr val="FFFF00"/>
          </a:solidFill>
          <a:ln w="28575">
            <a:solidFill>
              <a:schemeClr val="tx1"/>
            </a:solidFill>
          </a:ln>
        </p:spPr>
        <p:txBody>
          <a:bodyPr wrap="square" rtlCol="0">
            <a:spAutoFit/>
          </a:bodyPr>
          <a:lstStyle/>
          <a:p>
            <a:pPr algn="ctr"/>
            <a:r>
              <a:rPr lang="en-GB" sz="2800" dirty="0">
                <a:latin typeface="Verdana" panose="020B0604030504040204" pitchFamily="34" charset="0"/>
                <a:ea typeface="Verdana" panose="020B0604030504040204" pitchFamily="34" charset="0"/>
                <a:cs typeface="Verdana" panose="020B0604030504040204" pitchFamily="34" charset="0"/>
              </a:rPr>
              <a:t>Booklet page 24 </a:t>
            </a:r>
          </a:p>
        </p:txBody>
      </p:sp>
    </p:spTree>
    <p:extLst>
      <p:ext uri="{BB962C8B-B14F-4D97-AF65-F5344CB8AC3E}">
        <p14:creationId xmlns:p14="http://schemas.microsoft.com/office/powerpoint/2010/main" val="2656568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25">
            <a:extLst>
              <a:ext uri="{FF2B5EF4-FFF2-40B4-BE49-F238E27FC236}">
                <a16:creationId xmlns:a16="http://schemas.microsoft.com/office/drawing/2014/main" id="{3B3441C5-D2F2-4B35-B830-EF60DFC79B04}"/>
              </a:ext>
            </a:extLst>
          </p:cNvPr>
          <p:cNvSpPr txBox="1">
            <a:spLocks noChangeArrowheads="1"/>
          </p:cNvSpPr>
          <p:nvPr/>
        </p:nvSpPr>
        <p:spPr bwMode="auto">
          <a:xfrm>
            <a:off x="2482215" y="0"/>
            <a:ext cx="7227570" cy="1439880"/>
          </a:xfrm>
          <a:prstGeom prst="flowChartOffpageConnector">
            <a:avLst/>
          </a:prstGeom>
          <a:solidFill>
            <a:srgbClr val="753BBD"/>
          </a:solidFill>
          <a:ln>
            <a:noFill/>
          </a:ln>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B9ACF51-9040-4E92-9714-5B38B8E78BE3}"/>
              </a:ext>
            </a:extLst>
          </p:cNvPr>
          <p:cNvSpPr txBox="1"/>
          <p:nvPr/>
        </p:nvSpPr>
        <p:spPr>
          <a:xfrm>
            <a:off x="3277737" y="134234"/>
            <a:ext cx="5636526" cy="1016432"/>
          </a:xfrm>
          <a:prstGeom prst="rect">
            <a:avLst/>
          </a:prstGeom>
          <a:solidFill>
            <a:srgbClr val="753BBD"/>
          </a:solidFill>
          <a:ln>
            <a:solidFill>
              <a:srgbClr val="753BBD"/>
            </a:solidFill>
          </a:ln>
        </p:spPr>
        <p:txBody>
          <a:bodyPr wrap="square" rtlCol="0">
            <a:spAutoFit/>
          </a:bodyPr>
          <a:lstStyle/>
          <a:p>
            <a:pPr algn="ctr">
              <a:lnSpc>
                <a:spcPct val="110000"/>
              </a:lnSpc>
              <a:spcAft>
                <a:spcPts val="1800"/>
              </a:spcAft>
            </a:pPr>
            <a:r>
              <a:rPr lang="en-GB" sz="2800" dirty="0">
                <a:solidFill>
                  <a:schemeClr val="bg1"/>
                </a:solidFill>
                <a:latin typeface="Arial Black" panose="020B0A04020102020204" pitchFamily="34" charset="0"/>
                <a:ea typeface="Calibri" panose="020F0502020204030204" pitchFamily="34" charset="0"/>
                <a:cs typeface="Arial" panose="020B0604020202020204" pitchFamily="34" charset="0"/>
              </a:rPr>
              <a:t>Presentation Success Criteria</a:t>
            </a:r>
            <a:endParaRPr lang="en-GB" sz="2800" dirty="0">
              <a:solidFill>
                <a:schemeClr val="bg1"/>
              </a:solidFill>
              <a:effectLst/>
              <a:latin typeface="Arial Black" panose="020B0A04020102020204" pitchFamily="34" charset="0"/>
              <a:ea typeface="Calibri" panose="020F0502020204030204" pitchFamily="34" charset="0"/>
              <a:cs typeface="Arial" panose="020B0604020202020204" pitchFamily="34" charset="0"/>
            </a:endParaRPr>
          </a:p>
        </p:txBody>
      </p:sp>
      <p:pic>
        <p:nvPicPr>
          <p:cNvPr id="3" name="Picture 2" descr="The Concept of Humane Democracy and a New Global Order | Carnegie ...">
            <a:extLst>
              <a:ext uri="{FF2B5EF4-FFF2-40B4-BE49-F238E27FC236}">
                <a16:creationId xmlns:a16="http://schemas.microsoft.com/office/drawing/2014/main" id="{797D3142-E1E1-F1A8-9408-49D2DE25BA0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046042" y="1"/>
            <a:ext cx="2145957" cy="1334530"/>
          </a:xfrm>
          <a:prstGeom prst="rect">
            <a:avLst/>
          </a:prstGeom>
          <a:ln>
            <a:noFill/>
          </a:ln>
          <a:effectLst>
            <a:softEdge rad="112500"/>
          </a:effectLst>
        </p:spPr>
      </p:pic>
      <p:pic>
        <p:nvPicPr>
          <p:cNvPr id="4" name="Picture 3" descr="The Concept of Humane Democracy and a New Global Order | Carnegie ...">
            <a:extLst>
              <a:ext uri="{FF2B5EF4-FFF2-40B4-BE49-F238E27FC236}">
                <a16:creationId xmlns:a16="http://schemas.microsoft.com/office/drawing/2014/main" id="{C3141E50-1592-C685-3DD9-18FB07AFE76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2082" y="-24815"/>
            <a:ext cx="2145957" cy="1334530"/>
          </a:xfrm>
          <a:prstGeom prst="rect">
            <a:avLst/>
          </a:prstGeom>
          <a:ln>
            <a:noFill/>
          </a:ln>
          <a:effectLst>
            <a:softEdge rad="112500"/>
          </a:effectLst>
        </p:spPr>
      </p:pic>
      <p:sp>
        <p:nvSpPr>
          <p:cNvPr id="5" name="Content Placeholder 2">
            <a:extLst>
              <a:ext uri="{FF2B5EF4-FFF2-40B4-BE49-F238E27FC236}">
                <a16:creationId xmlns:a16="http://schemas.microsoft.com/office/drawing/2014/main" id="{340D419B-629B-AE22-B5BF-68B2AC274FBD}"/>
              </a:ext>
            </a:extLst>
          </p:cNvPr>
          <p:cNvSpPr txBox="1">
            <a:spLocks/>
          </p:cNvSpPr>
          <p:nvPr/>
        </p:nvSpPr>
        <p:spPr>
          <a:xfrm>
            <a:off x="838200" y="1980434"/>
            <a:ext cx="10515600" cy="435133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b="1" dirty="0">
                <a:latin typeface="Verdana" panose="020B0604030504040204" pitchFamily="34" charset="0"/>
                <a:ea typeface="Verdana" panose="020B0604030504040204" pitchFamily="34" charset="0"/>
                <a:cs typeface="Verdana" panose="020B0604030504040204" pitchFamily="34" charset="0"/>
              </a:rPr>
              <a:t>Slide 1: </a:t>
            </a:r>
            <a:r>
              <a:rPr lang="en-GB" sz="2400" dirty="0">
                <a:latin typeface="Verdana" panose="020B0604030504040204" pitchFamily="34" charset="0"/>
                <a:ea typeface="Verdana" panose="020B0604030504040204" pitchFamily="34" charset="0"/>
                <a:cs typeface="Verdana" panose="020B0604030504040204" pitchFamily="34" charset="0"/>
              </a:rPr>
              <a:t>Title page of your charity</a:t>
            </a:r>
          </a:p>
          <a:p>
            <a:pPr marL="0" indent="0">
              <a:buFont typeface="Arial" panose="020B0604020202020204" pitchFamily="34" charset="0"/>
              <a:buNone/>
            </a:pPr>
            <a:r>
              <a:rPr lang="en-GB" sz="2400" b="1" dirty="0">
                <a:latin typeface="Verdana" panose="020B0604030504040204" pitchFamily="34" charset="0"/>
                <a:ea typeface="Verdana" panose="020B0604030504040204" pitchFamily="34" charset="0"/>
                <a:cs typeface="Verdana" panose="020B0604030504040204" pitchFamily="34" charset="0"/>
              </a:rPr>
              <a:t>Slide 2: </a:t>
            </a:r>
            <a:r>
              <a:rPr lang="en-GB" sz="2400" dirty="0">
                <a:latin typeface="Verdana" panose="020B0604030504040204" pitchFamily="34" charset="0"/>
                <a:ea typeface="Verdana" panose="020B0604030504040204" pitchFamily="34" charset="0"/>
                <a:cs typeface="Verdana" panose="020B0604030504040204" pitchFamily="34" charset="0"/>
              </a:rPr>
              <a:t>Explain what your social issue is, any statistics? </a:t>
            </a:r>
          </a:p>
          <a:p>
            <a:pPr marL="0" indent="0">
              <a:buFont typeface="Arial" panose="020B0604020202020204" pitchFamily="34" charset="0"/>
              <a:buNone/>
            </a:pPr>
            <a:r>
              <a:rPr lang="en-GB" sz="2400" b="1" dirty="0">
                <a:latin typeface="Verdana" panose="020B0604030504040204" pitchFamily="34" charset="0"/>
                <a:ea typeface="Verdana" panose="020B0604030504040204" pitchFamily="34" charset="0"/>
                <a:cs typeface="Verdana" panose="020B0604030504040204" pitchFamily="34" charset="0"/>
              </a:rPr>
              <a:t>Slide 3: </a:t>
            </a:r>
            <a:r>
              <a:rPr lang="en-GB" sz="2400" dirty="0">
                <a:latin typeface="Verdana" panose="020B0604030504040204" pitchFamily="34" charset="0"/>
                <a:ea typeface="Verdana" panose="020B0604030504040204" pitchFamily="34" charset="0"/>
                <a:cs typeface="Verdana" panose="020B0604030504040204" pitchFamily="34" charset="0"/>
              </a:rPr>
              <a:t>Background info on your charity, what do they do? Aims? History?</a:t>
            </a:r>
          </a:p>
          <a:p>
            <a:pPr marL="0" indent="0">
              <a:buFont typeface="Arial" panose="020B0604020202020204" pitchFamily="34" charset="0"/>
              <a:buNone/>
            </a:pPr>
            <a:r>
              <a:rPr lang="en-GB" sz="2400" b="1" dirty="0">
                <a:latin typeface="Verdana" panose="020B0604030504040204" pitchFamily="34" charset="0"/>
                <a:ea typeface="Verdana" panose="020B0604030504040204" pitchFamily="34" charset="0"/>
                <a:cs typeface="Verdana" panose="020B0604030504040204" pitchFamily="34" charset="0"/>
              </a:rPr>
              <a:t>Slide 4: </a:t>
            </a:r>
            <a:r>
              <a:rPr lang="en-GB" sz="2400" dirty="0">
                <a:latin typeface="Verdana" panose="020B0604030504040204" pitchFamily="34" charset="0"/>
                <a:ea typeface="Verdana" panose="020B0604030504040204" pitchFamily="34" charset="0"/>
                <a:cs typeface="Verdana" panose="020B0604030504040204" pitchFamily="34" charset="0"/>
              </a:rPr>
              <a:t>How does your charity tackle the social issue you chose? How does this social issue impact people in your community?</a:t>
            </a:r>
          </a:p>
          <a:p>
            <a:pPr marL="0" indent="0">
              <a:buFont typeface="Arial" panose="020B0604020202020204" pitchFamily="34" charset="0"/>
              <a:buNone/>
            </a:pPr>
            <a:r>
              <a:rPr lang="en-GB" sz="2400" b="1" dirty="0">
                <a:latin typeface="Verdana" panose="020B0604030504040204" pitchFamily="34" charset="0"/>
                <a:ea typeface="Verdana" panose="020B0604030504040204" pitchFamily="34" charset="0"/>
                <a:cs typeface="Verdana" panose="020B0604030504040204" pitchFamily="34" charset="0"/>
              </a:rPr>
              <a:t>Slide 5: </a:t>
            </a:r>
            <a:r>
              <a:rPr lang="en-GB" sz="2400" dirty="0">
                <a:latin typeface="Verdana" panose="020B0604030504040204" pitchFamily="34" charset="0"/>
                <a:ea typeface="Verdana" panose="020B0604030504040204" pitchFamily="34" charset="0"/>
                <a:cs typeface="Verdana" panose="020B0604030504040204" pitchFamily="34" charset="0"/>
              </a:rPr>
              <a:t>What has the charity done to help people? Any success stories from the charity? Case Studies?</a:t>
            </a:r>
          </a:p>
          <a:p>
            <a:pPr marL="0" indent="0">
              <a:buFont typeface="Arial" panose="020B0604020202020204" pitchFamily="34" charset="0"/>
              <a:buNone/>
            </a:pPr>
            <a:r>
              <a:rPr lang="en-GB" sz="2400" b="1" dirty="0">
                <a:latin typeface="Verdana" panose="020B0604030504040204" pitchFamily="34" charset="0"/>
                <a:ea typeface="Verdana" panose="020B0604030504040204" pitchFamily="34" charset="0"/>
                <a:cs typeface="Verdana" panose="020B0604030504040204" pitchFamily="34" charset="0"/>
              </a:rPr>
              <a:t>Slide 6: </a:t>
            </a:r>
            <a:r>
              <a:rPr lang="en-GB" sz="2400" dirty="0">
                <a:latin typeface="Verdana" panose="020B0604030504040204" pitchFamily="34" charset="0"/>
                <a:ea typeface="Verdana" panose="020B0604030504040204" pitchFamily="34" charset="0"/>
                <a:cs typeface="Verdana" panose="020B0604030504040204" pitchFamily="34" charset="0"/>
              </a:rPr>
              <a:t>What will the charity spend the £3,000 on if they won?                    </a:t>
            </a:r>
            <a:r>
              <a:rPr lang="en-GB" sz="2400" dirty="0">
                <a:solidFill>
                  <a:srgbClr val="FF0000"/>
                </a:solidFill>
                <a:latin typeface="Verdana" panose="020B0604030504040204" pitchFamily="34" charset="0"/>
                <a:ea typeface="Verdana" panose="020B0604030504040204" pitchFamily="34" charset="0"/>
                <a:cs typeface="Verdana" panose="020B0604030504040204" pitchFamily="34" charset="0"/>
              </a:rPr>
              <a:t>This needs to be a detailed breakdown of the costs.</a:t>
            </a:r>
          </a:p>
          <a:p>
            <a:pPr marL="0" indent="0">
              <a:buFont typeface="Arial" panose="020B0604020202020204" pitchFamily="34" charset="0"/>
              <a:buNone/>
            </a:pPr>
            <a:r>
              <a:rPr lang="en-GB" sz="2400" b="1" dirty="0">
                <a:latin typeface="Verdana" panose="020B0604030504040204" pitchFamily="34" charset="0"/>
                <a:ea typeface="Verdana" panose="020B0604030504040204" pitchFamily="34" charset="0"/>
                <a:cs typeface="Verdana" panose="020B0604030504040204" pitchFamily="34" charset="0"/>
              </a:rPr>
              <a:t>Slide 7: </a:t>
            </a:r>
            <a:r>
              <a:rPr lang="en-GB" sz="2400" dirty="0">
                <a:latin typeface="Verdana" panose="020B0604030504040204" pitchFamily="34" charset="0"/>
                <a:ea typeface="Verdana" panose="020B0604030504040204" pitchFamily="34" charset="0"/>
                <a:cs typeface="Verdana" panose="020B0604030504040204" pitchFamily="34" charset="0"/>
              </a:rPr>
              <a:t>How have you been impacted by this project? What have you learned?</a:t>
            </a:r>
          </a:p>
        </p:txBody>
      </p:sp>
    </p:spTree>
    <p:extLst>
      <p:ext uri="{BB962C8B-B14F-4D97-AF65-F5344CB8AC3E}">
        <p14:creationId xmlns:p14="http://schemas.microsoft.com/office/powerpoint/2010/main" val="117618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10" name="Flowchart: Off-page Connector 9">
            <a:extLst>
              <a:ext uri="{FF2B5EF4-FFF2-40B4-BE49-F238E27FC236}">
                <a16:creationId xmlns:a16="http://schemas.microsoft.com/office/drawing/2014/main" id="{4567BDFA-345B-48DF-A2F1-16E53ADAE7FE}"/>
              </a:ext>
            </a:extLst>
          </p:cNvPr>
          <p:cNvSpPr/>
          <p:nvPr/>
        </p:nvSpPr>
        <p:spPr>
          <a:xfrm rot="5400000">
            <a:off x="8325563" y="1107082"/>
            <a:ext cx="3499104" cy="4233770"/>
          </a:xfrm>
          <a:prstGeom prst="flowChartOffpageConnector">
            <a:avLst/>
          </a:prstGeom>
          <a:solidFill>
            <a:srgbClr val="753B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Google Shape;79;p17"/>
          <p:cNvSpPr txBox="1">
            <a:spLocks noGrp="1"/>
          </p:cNvSpPr>
          <p:nvPr>
            <p:ph type="title"/>
          </p:nvPr>
        </p:nvSpPr>
        <p:spPr>
          <a:xfrm>
            <a:off x="8912764" y="2644167"/>
            <a:ext cx="2781100" cy="1159600"/>
          </a:xfrm>
          <a:prstGeom prst="rect">
            <a:avLst/>
          </a:prstGeom>
        </p:spPr>
        <p:txBody>
          <a:bodyPr spcFirstLastPara="1" vert="horz" wrap="square" lIns="121900" tIns="121900" rIns="121900" bIns="121900" rtlCol="0" anchor="t" anchorCtr="0">
            <a:normAutofit fontScale="90000"/>
          </a:bodyPr>
          <a:lstStyle/>
          <a:p>
            <a:pPr algn="ctr"/>
            <a:r>
              <a:rPr lang="en-GB" sz="3600" b="1" dirty="0">
                <a:solidFill>
                  <a:schemeClr val="bg1"/>
                </a:solidFill>
                <a:latin typeface="Arial" panose="020B0604020202020204" pitchFamily="34" charset="0"/>
                <a:cs typeface="Arial" panose="020B0604020202020204" pitchFamily="34" charset="0"/>
              </a:rPr>
              <a:t>When presenting</a:t>
            </a:r>
          </a:p>
        </p:txBody>
      </p:sp>
      <p:sp>
        <p:nvSpPr>
          <p:cNvPr id="7" name="TextBox 6">
            <a:extLst>
              <a:ext uri="{FF2B5EF4-FFF2-40B4-BE49-F238E27FC236}">
                <a16:creationId xmlns:a16="http://schemas.microsoft.com/office/drawing/2014/main" id="{239E7D9F-A110-4002-9520-5FF3AFFC411E}"/>
              </a:ext>
            </a:extLst>
          </p:cNvPr>
          <p:cNvSpPr txBox="1"/>
          <p:nvPr/>
        </p:nvSpPr>
        <p:spPr>
          <a:xfrm>
            <a:off x="1133278" y="2192915"/>
            <a:ext cx="5767940" cy="2554545"/>
          </a:xfrm>
          <a:prstGeom prst="rect">
            <a:avLst/>
          </a:prstGeom>
          <a:noFill/>
        </p:spPr>
        <p:txBody>
          <a:bodyPr wrap="square" rtlCol="0">
            <a:spAutoFit/>
          </a:bodyPr>
          <a:lstStyle/>
          <a:p>
            <a:pPr algn="ctr"/>
            <a:r>
              <a:rPr lang="en-GB" sz="3200" b="1" dirty="0">
                <a:latin typeface="Arial" panose="020B0604020202020204" pitchFamily="34" charset="0"/>
                <a:cs typeface="Arial" panose="020B0604020202020204" pitchFamily="34" charset="0"/>
              </a:rPr>
              <a:t>Everyone must contribute during delivery of the presentation.</a:t>
            </a:r>
          </a:p>
          <a:p>
            <a:pPr algn="ctr"/>
            <a:endParaRPr lang="en-GB" sz="3200" b="1" dirty="0">
              <a:latin typeface="Arial" panose="020B0604020202020204" pitchFamily="34" charset="0"/>
              <a:cs typeface="Arial" panose="020B0604020202020204" pitchFamily="34" charset="0"/>
            </a:endParaRPr>
          </a:p>
          <a:p>
            <a:pPr algn="ctr"/>
            <a:r>
              <a:rPr lang="en-GB" sz="3200" b="1" dirty="0">
                <a:latin typeface="Arial" panose="020B0604020202020204" pitchFamily="34" charset="0"/>
                <a:cs typeface="Arial" panose="020B0604020202020204" pitchFamily="34" charset="0"/>
              </a:rPr>
              <a:t>You can use cue cards!</a:t>
            </a:r>
          </a:p>
        </p:txBody>
      </p:sp>
      <p:grpSp>
        <p:nvGrpSpPr>
          <p:cNvPr id="30" name="Group 29">
            <a:extLst>
              <a:ext uri="{FF2B5EF4-FFF2-40B4-BE49-F238E27FC236}">
                <a16:creationId xmlns:a16="http://schemas.microsoft.com/office/drawing/2014/main" id="{3A435A04-32A1-4288-8B5C-5282B81B7E9F}"/>
              </a:ext>
            </a:extLst>
          </p:cNvPr>
          <p:cNvGrpSpPr/>
          <p:nvPr/>
        </p:nvGrpSpPr>
        <p:grpSpPr>
          <a:xfrm>
            <a:off x="-315606" y="-316224"/>
            <a:ext cx="2592950" cy="2476497"/>
            <a:chOff x="-315606" y="-316224"/>
            <a:chExt cx="2592950" cy="2476497"/>
          </a:xfrm>
        </p:grpSpPr>
        <p:pic>
          <p:nvPicPr>
            <p:cNvPr id="3" name="Graphic 2" descr="Dancing with solid fill">
              <a:extLst>
                <a:ext uri="{FF2B5EF4-FFF2-40B4-BE49-F238E27FC236}">
                  <a16:creationId xmlns:a16="http://schemas.microsoft.com/office/drawing/2014/main" id="{B2FA3EDF-3AC9-4D7E-B836-3997CA8E6A38}"/>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7387" y="-30230"/>
              <a:ext cx="683174" cy="683174"/>
            </a:xfrm>
            <a:prstGeom prst="rect">
              <a:avLst/>
            </a:prstGeom>
          </p:spPr>
        </p:pic>
        <p:pic>
          <p:nvPicPr>
            <p:cNvPr id="12" name="Graphic 11" descr="Juggler with solid fill">
              <a:extLst>
                <a:ext uri="{FF2B5EF4-FFF2-40B4-BE49-F238E27FC236}">
                  <a16:creationId xmlns:a16="http://schemas.microsoft.com/office/drawing/2014/main" id="{2E29B6D1-71E9-435C-A851-06BAD6DACFFA}"/>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1028" y="900296"/>
              <a:ext cx="787105" cy="787105"/>
            </a:xfrm>
            <a:prstGeom prst="rect">
              <a:avLst/>
            </a:prstGeom>
          </p:spPr>
        </p:pic>
        <p:pic>
          <p:nvPicPr>
            <p:cNvPr id="15" name="Graphic 14" descr="Performance Curtains with solid fill">
              <a:extLst>
                <a:ext uri="{FF2B5EF4-FFF2-40B4-BE49-F238E27FC236}">
                  <a16:creationId xmlns:a16="http://schemas.microsoft.com/office/drawing/2014/main" id="{66983194-4A61-4A99-9069-966B7BD6F7D3}"/>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594170" y="142599"/>
              <a:ext cx="683174" cy="683174"/>
            </a:xfrm>
            <a:prstGeom prst="rect">
              <a:avLst/>
            </a:prstGeom>
          </p:spPr>
        </p:pic>
        <p:pic>
          <p:nvPicPr>
            <p:cNvPr id="21" name="Graphic 20" descr="Drama with solid fill">
              <a:extLst>
                <a:ext uri="{FF2B5EF4-FFF2-40B4-BE49-F238E27FC236}">
                  <a16:creationId xmlns:a16="http://schemas.microsoft.com/office/drawing/2014/main" id="{E89F476E-F60D-4195-AF48-FE46B0022A19}"/>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09271" y="-316224"/>
              <a:ext cx="800410" cy="800410"/>
            </a:xfrm>
            <a:prstGeom prst="rect">
              <a:avLst/>
            </a:prstGeom>
          </p:spPr>
        </p:pic>
        <p:pic>
          <p:nvPicPr>
            <p:cNvPr id="25" name="Graphic 24" descr="Guitar with solid fill">
              <a:extLst>
                <a:ext uri="{FF2B5EF4-FFF2-40B4-BE49-F238E27FC236}">
                  <a16:creationId xmlns:a16="http://schemas.microsoft.com/office/drawing/2014/main" id="{BE512014-E351-40CD-97E2-45378CF62D4A}"/>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13167" y="328853"/>
              <a:ext cx="914400" cy="914400"/>
            </a:xfrm>
            <a:prstGeom prst="rect">
              <a:avLst/>
            </a:prstGeom>
          </p:spPr>
        </p:pic>
        <p:pic>
          <p:nvPicPr>
            <p:cNvPr id="27" name="Graphic 26" descr="Gymnast: Floor routine with solid fill">
              <a:extLst>
                <a:ext uri="{FF2B5EF4-FFF2-40B4-BE49-F238E27FC236}">
                  <a16:creationId xmlns:a16="http://schemas.microsoft.com/office/drawing/2014/main" id="{A23D6E5E-8148-43E5-AD61-435152655FF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41569" y="1397730"/>
              <a:ext cx="762543" cy="762543"/>
            </a:xfrm>
            <a:prstGeom prst="rect">
              <a:avLst/>
            </a:prstGeom>
          </p:spPr>
        </p:pic>
        <p:pic>
          <p:nvPicPr>
            <p:cNvPr id="29" name="Graphic 28" descr="Lecturer with solid fill">
              <a:extLst>
                <a:ext uri="{FF2B5EF4-FFF2-40B4-BE49-F238E27FC236}">
                  <a16:creationId xmlns:a16="http://schemas.microsoft.com/office/drawing/2014/main" id="{918FB7E8-94D7-41DF-8379-2DD2C86A2F74}"/>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315606" y="707236"/>
              <a:ext cx="683175" cy="683175"/>
            </a:xfrm>
            <a:prstGeom prst="rect">
              <a:avLst/>
            </a:prstGeom>
          </p:spPr>
        </p:pic>
      </p:grpSp>
      <p:grpSp>
        <p:nvGrpSpPr>
          <p:cNvPr id="40" name="Group 39">
            <a:extLst>
              <a:ext uri="{FF2B5EF4-FFF2-40B4-BE49-F238E27FC236}">
                <a16:creationId xmlns:a16="http://schemas.microsoft.com/office/drawing/2014/main" id="{3B79C742-05AE-45BC-A788-EE39E054028A}"/>
              </a:ext>
            </a:extLst>
          </p:cNvPr>
          <p:cNvGrpSpPr/>
          <p:nvPr/>
        </p:nvGrpSpPr>
        <p:grpSpPr>
          <a:xfrm>
            <a:off x="-226925" y="4935421"/>
            <a:ext cx="2573870" cy="2392404"/>
            <a:chOff x="44673" y="-354322"/>
            <a:chExt cx="2573870" cy="2392404"/>
          </a:xfrm>
        </p:grpSpPr>
        <p:pic>
          <p:nvPicPr>
            <p:cNvPr id="41" name="Graphic 40" descr="Dancing with solid fill">
              <a:extLst>
                <a:ext uri="{FF2B5EF4-FFF2-40B4-BE49-F238E27FC236}">
                  <a16:creationId xmlns:a16="http://schemas.microsoft.com/office/drawing/2014/main" id="{0C2E07C3-0791-4FB7-8EB6-C54C43AFF43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4673" y="175762"/>
              <a:ext cx="683174" cy="683174"/>
            </a:xfrm>
            <a:prstGeom prst="rect">
              <a:avLst/>
            </a:prstGeom>
          </p:spPr>
        </p:pic>
        <p:pic>
          <p:nvPicPr>
            <p:cNvPr id="44" name="Graphic 43" descr="Juggler with solid fill">
              <a:extLst>
                <a:ext uri="{FF2B5EF4-FFF2-40B4-BE49-F238E27FC236}">
                  <a16:creationId xmlns:a16="http://schemas.microsoft.com/office/drawing/2014/main" id="{1554DA3A-C686-41A8-BC13-868263838931}"/>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1028" y="900296"/>
              <a:ext cx="787105" cy="787105"/>
            </a:xfrm>
            <a:prstGeom prst="rect">
              <a:avLst/>
            </a:prstGeom>
          </p:spPr>
        </p:pic>
        <p:pic>
          <p:nvPicPr>
            <p:cNvPr id="45" name="Graphic 44" descr="Performance Curtains with solid fill">
              <a:extLst>
                <a:ext uri="{FF2B5EF4-FFF2-40B4-BE49-F238E27FC236}">
                  <a16:creationId xmlns:a16="http://schemas.microsoft.com/office/drawing/2014/main" id="{60DC2E32-D822-42D6-9575-86DE8C5FC180}"/>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515746" y="62645"/>
              <a:ext cx="683174" cy="683174"/>
            </a:xfrm>
            <a:prstGeom prst="rect">
              <a:avLst/>
            </a:prstGeom>
          </p:spPr>
        </p:pic>
        <p:pic>
          <p:nvPicPr>
            <p:cNvPr id="46" name="Graphic 45" descr="Drama with solid fill">
              <a:extLst>
                <a:ext uri="{FF2B5EF4-FFF2-40B4-BE49-F238E27FC236}">
                  <a16:creationId xmlns:a16="http://schemas.microsoft.com/office/drawing/2014/main" id="{E2193B57-01A2-466B-AE82-5BE421B5A73C}"/>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818133" y="714421"/>
              <a:ext cx="800410" cy="800410"/>
            </a:xfrm>
            <a:prstGeom prst="rect">
              <a:avLst/>
            </a:prstGeom>
          </p:spPr>
        </p:pic>
        <p:pic>
          <p:nvPicPr>
            <p:cNvPr id="48" name="Graphic 47" descr="Guitar with solid fill">
              <a:extLst>
                <a:ext uri="{FF2B5EF4-FFF2-40B4-BE49-F238E27FC236}">
                  <a16:creationId xmlns:a16="http://schemas.microsoft.com/office/drawing/2014/main" id="{F56B553C-639B-4888-B5A3-F214FE4E942A}"/>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13167" y="328853"/>
              <a:ext cx="914400" cy="914400"/>
            </a:xfrm>
            <a:prstGeom prst="rect">
              <a:avLst/>
            </a:prstGeom>
          </p:spPr>
        </p:pic>
        <p:pic>
          <p:nvPicPr>
            <p:cNvPr id="51" name="Graphic 50" descr="Gymnast: Floor routine with solid fill">
              <a:extLst>
                <a:ext uri="{FF2B5EF4-FFF2-40B4-BE49-F238E27FC236}">
                  <a16:creationId xmlns:a16="http://schemas.microsoft.com/office/drawing/2014/main" id="{E8EEB3DF-87BA-4121-95E6-4D1FF0DC9579}"/>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92390" y="1275539"/>
              <a:ext cx="762543" cy="762543"/>
            </a:xfrm>
            <a:prstGeom prst="rect">
              <a:avLst/>
            </a:prstGeom>
          </p:spPr>
        </p:pic>
        <p:pic>
          <p:nvPicPr>
            <p:cNvPr id="55" name="Graphic 54" descr="Lecturer with solid fill">
              <a:extLst>
                <a:ext uri="{FF2B5EF4-FFF2-40B4-BE49-F238E27FC236}">
                  <a16:creationId xmlns:a16="http://schemas.microsoft.com/office/drawing/2014/main" id="{A6FFA00C-9B23-41ED-B756-BC2AA9E80391}"/>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43356" y="-354322"/>
              <a:ext cx="683175" cy="683175"/>
            </a:xfrm>
            <a:prstGeom prst="rect">
              <a:avLst/>
            </a:prstGeom>
          </p:spPr>
        </p:pic>
      </p:grpSp>
    </p:spTree>
    <p:extLst>
      <p:ext uri="{BB962C8B-B14F-4D97-AF65-F5344CB8AC3E}">
        <p14:creationId xmlns:p14="http://schemas.microsoft.com/office/powerpoint/2010/main" val="3752000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25">
            <a:extLst>
              <a:ext uri="{FF2B5EF4-FFF2-40B4-BE49-F238E27FC236}">
                <a16:creationId xmlns:a16="http://schemas.microsoft.com/office/drawing/2014/main" id="{3B3441C5-D2F2-4B35-B830-EF60DFC79B04}"/>
              </a:ext>
            </a:extLst>
          </p:cNvPr>
          <p:cNvSpPr txBox="1">
            <a:spLocks noChangeArrowheads="1"/>
          </p:cNvSpPr>
          <p:nvPr/>
        </p:nvSpPr>
        <p:spPr bwMode="auto">
          <a:xfrm>
            <a:off x="2482215" y="0"/>
            <a:ext cx="7227570" cy="1439880"/>
          </a:xfrm>
          <a:prstGeom prst="flowChartOffpageConnector">
            <a:avLst/>
          </a:prstGeom>
          <a:solidFill>
            <a:srgbClr val="753BBD"/>
          </a:solidFill>
          <a:ln>
            <a:noFill/>
          </a:ln>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B9ACF51-9040-4E92-9714-5B38B8E78BE3}"/>
              </a:ext>
            </a:extLst>
          </p:cNvPr>
          <p:cNvSpPr txBox="1"/>
          <p:nvPr/>
        </p:nvSpPr>
        <p:spPr>
          <a:xfrm>
            <a:off x="2767452" y="-117282"/>
            <a:ext cx="6657095" cy="1412438"/>
          </a:xfrm>
          <a:prstGeom prst="rect">
            <a:avLst/>
          </a:prstGeom>
          <a:noFill/>
        </p:spPr>
        <p:txBody>
          <a:bodyPr wrap="square" rtlCol="0">
            <a:spAutoFit/>
          </a:bodyPr>
          <a:lstStyle/>
          <a:p>
            <a:pPr algn="ctr">
              <a:lnSpc>
                <a:spcPct val="110000"/>
              </a:lnSpc>
              <a:spcAft>
                <a:spcPts val="1800"/>
              </a:spcAft>
            </a:pPr>
            <a:r>
              <a:rPr lang="en-GB" sz="4000" dirty="0">
                <a:solidFill>
                  <a:schemeClr val="bg1"/>
                </a:solidFill>
                <a:latin typeface="Arial Black" panose="020B0A04020102020204" pitchFamily="34" charset="0"/>
                <a:ea typeface="Calibri" panose="020F0502020204030204" pitchFamily="34" charset="0"/>
                <a:cs typeface="Arial" panose="020B0604020202020204" pitchFamily="34" charset="0"/>
              </a:rPr>
              <a:t>Tasks for Wednesday/Thursday</a:t>
            </a:r>
            <a:endParaRPr lang="en-GB" sz="4000" dirty="0">
              <a:solidFill>
                <a:schemeClr val="bg1"/>
              </a:solidFill>
              <a:effectLst/>
              <a:latin typeface="Arial Black" panose="020B0A04020102020204" pitchFamily="34" charset="0"/>
              <a:ea typeface="Calibri" panose="020F0502020204030204" pitchFamily="34" charset="0"/>
              <a:cs typeface="Arial" panose="020B0604020202020204" pitchFamily="34" charset="0"/>
            </a:endParaRPr>
          </a:p>
        </p:txBody>
      </p:sp>
      <p:graphicFrame>
        <p:nvGraphicFramePr>
          <p:cNvPr id="5" name="Content Placeholder 2">
            <a:extLst>
              <a:ext uri="{FF2B5EF4-FFF2-40B4-BE49-F238E27FC236}">
                <a16:creationId xmlns:a16="http://schemas.microsoft.com/office/drawing/2014/main" id="{8A8A5021-3FCE-5F22-C047-5B7E5742C1B7}"/>
              </a:ext>
            </a:extLst>
          </p:cNvPr>
          <p:cNvGraphicFramePr>
            <a:graphicFrameLocks noGrp="1"/>
          </p:cNvGraphicFramePr>
          <p:nvPr>
            <p:ph idx="1"/>
            <p:extLst>
              <p:ext uri="{D42A27DB-BD31-4B8C-83A1-F6EECF244321}">
                <p14:modId xmlns:p14="http://schemas.microsoft.com/office/powerpoint/2010/main" val="3995977608"/>
              </p:ext>
            </p:extLst>
          </p:nvPr>
        </p:nvGraphicFramePr>
        <p:xfrm>
          <a:off x="387927" y="1825625"/>
          <a:ext cx="1138843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2E00D864-ABB4-8876-130E-E7D49B067311}"/>
              </a:ext>
            </a:extLst>
          </p:cNvPr>
          <p:cNvSpPr txBox="1"/>
          <p:nvPr/>
        </p:nvSpPr>
        <p:spPr>
          <a:xfrm>
            <a:off x="1952672" y="5823020"/>
            <a:ext cx="8286654" cy="707886"/>
          </a:xfrm>
          <a:prstGeom prst="rect">
            <a:avLst/>
          </a:prstGeom>
          <a:solidFill>
            <a:srgbClr val="FFFF00"/>
          </a:solidFill>
          <a:ln w="28575">
            <a:solidFill>
              <a:schemeClr val="tx1"/>
            </a:solidFill>
          </a:ln>
        </p:spPr>
        <p:txBody>
          <a:bodyPr wrap="square" rtlCol="0">
            <a:spAutoFit/>
          </a:bodyPr>
          <a:lstStyle/>
          <a:p>
            <a:pPr algn="ctr"/>
            <a:r>
              <a:rPr lang="en-GB" sz="2000" b="1" dirty="0">
                <a:latin typeface="Verdana" panose="020B0604030504040204" pitchFamily="34" charset="0"/>
                <a:ea typeface="Verdana" panose="020B0604030504040204" pitchFamily="34" charset="0"/>
                <a:cs typeface="Verdana" panose="020B0604030504040204" pitchFamily="34" charset="0"/>
              </a:rPr>
              <a:t> is going to talk to you all now to give you some tips on public speaking and presenting.</a:t>
            </a:r>
          </a:p>
        </p:txBody>
      </p:sp>
      <p:pic>
        <p:nvPicPr>
          <p:cNvPr id="9" name="Graphic 8" descr="Chat bubble with solid fill">
            <a:extLst>
              <a:ext uri="{FF2B5EF4-FFF2-40B4-BE49-F238E27FC236}">
                <a16:creationId xmlns:a16="http://schemas.microsoft.com/office/drawing/2014/main" id="{A9A738CB-087B-CC76-BEE5-6835E1E2EF9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25048" y="2321011"/>
            <a:ext cx="1107989" cy="1107989"/>
          </a:xfrm>
          <a:prstGeom prst="rect">
            <a:avLst/>
          </a:prstGeom>
        </p:spPr>
      </p:pic>
    </p:spTree>
    <p:extLst>
      <p:ext uri="{BB962C8B-B14F-4D97-AF65-F5344CB8AC3E}">
        <p14:creationId xmlns:p14="http://schemas.microsoft.com/office/powerpoint/2010/main" val="25646165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2" name="Rectangle 1">
            <a:extLst>
              <a:ext uri="{FF2B5EF4-FFF2-40B4-BE49-F238E27FC236}">
                <a16:creationId xmlns:a16="http://schemas.microsoft.com/office/drawing/2014/main" id="{2EB3B359-BC87-482E-95B8-03B071227D5F}"/>
              </a:ext>
            </a:extLst>
          </p:cNvPr>
          <p:cNvSpPr/>
          <p:nvPr/>
        </p:nvSpPr>
        <p:spPr>
          <a:xfrm>
            <a:off x="-3" y="2989150"/>
            <a:ext cx="12192002" cy="4029095"/>
          </a:xfrm>
          <a:prstGeom prst="rect">
            <a:avLst/>
          </a:prstGeom>
          <a:solidFill>
            <a:srgbClr val="BAD7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group of people in a crowd&#10;&#10;Description automatically generated with low confidence">
            <a:extLst>
              <a:ext uri="{FF2B5EF4-FFF2-40B4-BE49-F238E27FC236}">
                <a16:creationId xmlns:a16="http://schemas.microsoft.com/office/drawing/2014/main" id="{4574BB28-BA58-49E5-B35E-0B23FC7A872C}"/>
              </a:ext>
            </a:extLst>
          </p:cNvPr>
          <p:cNvPicPr>
            <a:picLocks noChangeAspect="1"/>
          </p:cNvPicPr>
          <p:nvPr/>
        </p:nvPicPr>
        <p:blipFill rotWithShape="1">
          <a:blip r:embed="rId3" cstate="email">
            <a:duotone>
              <a:prstClr val="black"/>
              <a:srgbClr val="BAD739">
                <a:tint val="45000"/>
                <a:satMod val="400000"/>
              </a:srgbClr>
            </a:duotone>
            <a:alphaModFix amt="35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3" y="2989149"/>
            <a:ext cx="12351227" cy="4029095"/>
          </a:xfrm>
          <a:prstGeom prst="rect">
            <a:avLst/>
          </a:prstGeom>
        </p:spPr>
      </p:pic>
      <p:sp>
        <p:nvSpPr>
          <p:cNvPr id="4" name="TextBox 3">
            <a:extLst>
              <a:ext uri="{FF2B5EF4-FFF2-40B4-BE49-F238E27FC236}">
                <a16:creationId xmlns:a16="http://schemas.microsoft.com/office/drawing/2014/main" id="{CC364C0F-A258-4F34-85AC-11B4E9CCEF2C}"/>
              </a:ext>
            </a:extLst>
          </p:cNvPr>
          <p:cNvSpPr txBox="1"/>
          <p:nvPr/>
        </p:nvSpPr>
        <p:spPr>
          <a:xfrm>
            <a:off x="440564" y="3281889"/>
            <a:ext cx="11470092" cy="923330"/>
          </a:xfrm>
          <a:prstGeom prst="rect">
            <a:avLst/>
          </a:prstGeom>
          <a:noFill/>
        </p:spPr>
        <p:txBody>
          <a:bodyPr wrap="square" rtlCol="0">
            <a:spAutoFit/>
          </a:bodyPr>
          <a:lstStyle/>
          <a:p>
            <a:r>
              <a:rPr lang="en-GB" sz="5400" b="1" i="0" cap="all" dirty="0">
                <a:solidFill>
                  <a:srgbClr val="FFFFFF"/>
                </a:solidFill>
                <a:effectLst/>
                <a:latin typeface="Arial" panose="020B0604020202020204" pitchFamily="34" charset="0"/>
                <a:cs typeface="Arial" panose="020B0604020202020204" pitchFamily="34" charset="0"/>
              </a:rPr>
              <a:t>WHAT NEXT?</a:t>
            </a:r>
          </a:p>
        </p:txBody>
      </p:sp>
      <p:pic>
        <p:nvPicPr>
          <p:cNvPr id="10" name="Picture 9" descr="A picture containing text&#10;&#10;Description automatically generated">
            <a:extLst>
              <a:ext uri="{FF2B5EF4-FFF2-40B4-BE49-F238E27FC236}">
                <a16:creationId xmlns:a16="http://schemas.microsoft.com/office/drawing/2014/main" id="{4C9DF3AF-84EF-4274-8404-B54770EE3E1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99495" y="549465"/>
            <a:ext cx="2548379" cy="2043898"/>
          </a:xfrm>
          <a:prstGeom prst="rect">
            <a:avLst/>
          </a:prstGeom>
        </p:spPr>
      </p:pic>
      <p:sp>
        <p:nvSpPr>
          <p:cNvPr id="8" name="Rectangle 7">
            <a:extLst>
              <a:ext uri="{FF2B5EF4-FFF2-40B4-BE49-F238E27FC236}">
                <a16:creationId xmlns:a16="http://schemas.microsoft.com/office/drawing/2014/main" id="{7B34A224-C138-4D91-8031-D4BE5210B585}"/>
              </a:ext>
            </a:extLst>
          </p:cNvPr>
          <p:cNvSpPr/>
          <p:nvPr/>
        </p:nvSpPr>
        <p:spPr>
          <a:xfrm>
            <a:off x="3179928" y="2292824"/>
            <a:ext cx="649287" cy="300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62119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71D03-E5CD-524F-B854-F93E043A9CAB}"/>
              </a:ext>
            </a:extLst>
          </p:cNvPr>
          <p:cNvSpPr>
            <a:spLocks noGrp="1"/>
          </p:cNvSpPr>
          <p:nvPr>
            <p:ph type="title"/>
          </p:nvPr>
        </p:nvSpPr>
        <p:spPr>
          <a:xfrm>
            <a:off x="6513788" y="365125"/>
            <a:ext cx="4840010" cy="1807305"/>
          </a:xfrm>
          <a:ln w="28575">
            <a:solidFill>
              <a:schemeClr val="tx1"/>
            </a:solidFill>
          </a:ln>
        </p:spPr>
        <p:txBody>
          <a:bodyPr>
            <a:normAutofit/>
          </a:bodyPr>
          <a:lstStyle/>
          <a:p>
            <a:pPr algn="ctr"/>
            <a:r>
              <a:rPr lang="en-GB" dirty="0">
                <a:latin typeface="Verdana" panose="020B0604030504040204" pitchFamily="34" charset="0"/>
                <a:ea typeface="Verdana" panose="020B0604030504040204" pitchFamily="34" charset="0"/>
                <a:cs typeface="Verdana" panose="020B0604030504040204" pitchFamily="34" charset="0"/>
              </a:rPr>
              <a:t>What is Philanthropy?</a:t>
            </a:r>
          </a:p>
        </p:txBody>
      </p:sp>
      <p:pic>
        <p:nvPicPr>
          <p:cNvPr id="5122" name="Picture 2" descr="What Is Philanthropy? | LoveToKnow">
            <a:extLst>
              <a:ext uri="{FF2B5EF4-FFF2-40B4-BE49-F238E27FC236}">
                <a16:creationId xmlns:a16="http://schemas.microsoft.com/office/drawing/2014/main" id="{DFEB4D82-6269-5D49-AD98-B45EB12C6A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772" r="20917"/>
          <a:stretch/>
        </p:blipFill>
        <p:spPr bwMode="auto">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F2093CC-440C-804E-B0A2-C2A4C6A3D4ED}"/>
              </a:ext>
            </a:extLst>
          </p:cNvPr>
          <p:cNvSpPr>
            <a:spLocks noGrp="1"/>
          </p:cNvSpPr>
          <p:nvPr>
            <p:ph idx="1"/>
          </p:nvPr>
        </p:nvSpPr>
        <p:spPr>
          <a:xfrm>
            <a:off x="6513788" y="2333297"/>
            <a:ext cx="4840010" cy="3843666"/>
          </a:xfrm>
        </p:spPr>
        <p:txBody>
          <a:bodyPr>
            <a:normAutofit fontScale="92500" lnSpcReduction="10000"/>
          </a:bodyPr>
          <a:lstStyle/>
          <a:p>
            <a:r>
              <a:rPr lang="en-GB" sz="2400" dirty="0">
                <a:latin typeface="Verdana" panose="020B0604030504040204" pitchFamily="34" charset="0"/>
                <a:ea typeface="Verdana" panose="020B0604030504040204" pitchFamily="34" charset="0"/>
                <a:cs typeface="Verdana" panose="020B0604030504040204" pitchFamily="34" charset="0"/>
              </a:rPr>
              <a:t>Philanthropy is doing something for the public good to improve other people's lives. </a:t>
            </a:r>
          </a:p>
          <a:p>
            <a:r>
              <a:rPr lang="en-GB" sz="2400" dirty="0">
                <a:latin typeface="Verdana" panose="020B0604030504040204" pitchFamily="34" charset="0"/>
                <a:ea typeface="Verdana" panose="020B0604030504040204" pitchFamily="34" charset="0"/>
                <a:cs typeface="Verdana" panose="020B0604030504040204" pitchFamily="34" charset="0"/>
              </a:rPr>
              <a:t>Philanthropy often involves donating money for things that need to be done or can involve giving up your time to help other people.</a:t>
            </a:r>
          </a:p>
          <a:p>
            <a:r>
              <a:rPr lang="en-GB" sz="2400" dirty="0">
                <a:latin typeface="Verdana" panose="020B0604030504040204" pitchFamily="34" charset="0"/>
                <a:ea typeface="Verdana" panose="020B0604030504040204" pitchFamily="34" charset="0"/>
                <a:cs typeface="Verdana" panose="020B0604030504040204" pitchFamily="34" charset="0"/>
              </a:rPr>
              <a:t>The word "philanthropy" comes from the Greek word that means "love of humanity". </a:t>
            </a:r>
          </a:p>
        </p:txBody>
      </p:sp>
    </p:spTree>
    <p:extLst>
      <p:ext uri="{BB962C8B-B14F-4D97-AF65-F5344CB8AC3E}">
        <p14:creationId xmlns:p14="http://schemas.microsoft.com/office/powerpoint/2010/main" val="239951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25">
            <a:extLst>
              <a:ext uri="{FF2B5EF4-FFF2-40B4-BE49-F238E27FC236}">
                <a16:creationId xmlns:a16="http://schemas.microsoft.com/office/drawing/2014/main" id="{3B3441C5-D2F2-4B35-B830-EF60DFC79B04}"/>
              </a:ext>
            </a:extLst>
          </p:cNvPr>
          <p:cNvSpPr txBox="1">
            <a:spLocks noChangeArrowheads="1"/>
          </p:cNvSpPr>
          <p:nvPr/>
        </p:nvSpPr>
        <p:spPr bwMode="auto">
          <a:xfrm>
            <a:off x="2482215" y="0"/>
            <a:ext cx="7227570" cy="1439880"/>
          </a:xfrm>
          <a:prstGeom prst="flowChartOffpageConnector">
            <a:avLst/>
          </a:prstGeom>
          <a:solidFill>
            <a:srgbClr val="64A70B"/>
          </a:solidFill>
          <a:ln>
            <a:noFill/>
          </a:ln>
        </p:spPr>
        <p:txBody>
          <a:bodyPr rot="0" vert="horz" wrap="square" lIns="720000" tIns="720000" rIns="720000" bIns="720000" anchor="t" anchorCtr="0" upright="1">
            <a:noAutofit/>
          </a:bodyPr>
          <a:lstStyle/>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a:p>
            <a:pPr>
              <a:lnSpc>
                <a:spcPct val="110000"/>
              </a:lnSpc>
              <a:spcAft>
                <a:spcPts val="1000"/>
              </a:spcAft>
            </a:pPr>
            <a:r>
              <a:rPr lang="en-GB" sz="3000" dirty="0">
                <a:solidFill>
                  <a:srgbClr val="FFFFFF"/>
                </a:solidFill>
                <a:effectLst/>
                <a:latin typeface="Agenda-Light"/>
                <a:ea typeface="Calibri" panose="020F0502020204030204" pitchFamily="34" charset="0"/>
                <a:cs typeface="Arial" panose="020B0604020202020204" pitchFamily="34" charset="0"/>
              </a:rPr>
              <a:t> </a:t>
            </a:r>
            <a:endParaRPr lang="en-GB" sz="1100" dirty="0">
              <a:effectLst/>
              <a:latin typeface="Agenda-Light"/>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B9ACF51-9040-4E92-9714-5B38B8E78BE3}"/>
              </a:ext>
            </a:extLst>
          </p:cNvPr>
          <p:cNvSpPr txBox="1"/>
          <p:nvPr/>
        </p:nvSpPr>
        <p:spPr>
          <a:xfrm>
            <a:off x="2753597" y="245049"/>
            <a:ext cx="6657095" cy="735330"/>
          </a:xfrm>
          <a:prstGeom prst="rect">
            <a:avLst/>
          </a:prstGeom>
          <a:noFill/>
        </p:spPr>
        <p:txBody>
          <a:bodyPr wrap="square" rtlCol="0">
            <a:spAutoFit/>
          </a:bodyPr>
          <a:lstStyle/>
          <a:p>
            <a:pPr algn="ctr">
              <a:lnSpc>
                <a:spcPct val="110000"/>
              </a:lnSpc>
              <a:spcAft>
                <a:spcPts val="1800"/>
              </a:spcAft>
            </a:pPr>
            <a:r>
              <a:rPr lang="en-GB" sz="4000" dirty="0">
                <a:solidFill>
                  <a:schemeClr val="bg1"/>
                </a:solidFill>
                <a:latin typeface="Arial Black" panose="020B0A04020102020204" pitchFamily="34" charset="0"/>
                <a:ea typeface="Calibri" panose="020F0502020204030204" pitchFamily="34" charset="0"/>
                <a:cs typeface="Arial" panose="020B0604020202020204" pitchFamily="34" charset="0"/>
              </a:rPr>
              <a:t>Tasks for Friday</a:t>
            </a:r>
            <a:endParaRPr lang="en-GB" sz="4000" dirty="0">
              <a:solidFill>
                <a:schemeClr val="bg1"/>
              </a:solidFill>
              <a:effectLst/>
              <a:latin typeface="Arial Black" panose="020B0A04020102020204" pitchFamily="34" charset="0"/>
              <a:ea typeface="Calibri" panose="020F0502020204030204" pitchFamily="34" charset="0"/>
              <a:cs typeface="Arial" panose="020B0604020202020204" pitchFamily="34" charset="0"/>
            </a:endParaRPr>
          </a:p>
        </p:txBody>
      </p:sp>
      <p:graphicFrame>
        <p:nvGraphicFramePr>
          <p:cNvPr id="5" name="Content Placeholder 2">
            <a:extLst>
              <a:ext uri="{FF2B5EF4-FFF2-40B4-BE49-F238E27FC236}">
                <a16:creationId xmlns:a16="http://schemas.microsoft.com/office/drawing/2014/main" id="{8A8A5021-3FCE-5F22-C047-5B7E5742C1B7}"/>
              </a:ext>
            </a:extLst>
          </p:cNvPr>
          <p:cNvGraphicFramePr>
            <a:graphicFrameLocks noGrp="1"/>
          </p:cNvGraphicFramePr>
          <p:nvPr>
            <p:ph idx="1"/>
            <p:extLst>
              <p:ext uri="{D42A27DB-BD31-4B8C-83A1-F6EECF244321}">
                <p14:modId xmlns:p14="http://schemas.microsoft.com/office/powerpoint/2010/main" val="467663812"/>
              </p:ext>
            </p:extLst>
          </p:nvPr>
        </p:nvGraphicFramePr>
        <p:xfrm>
          <a:off x="387927" y="1825625"/>
          <a:ext cx="1138843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Graphic 8" descr="Chat bubble with solid fill">
            <a:extLst>
              <a:ext uri="{FF2B5EF4-FFF2-40B4-BE49-F238E27FC236}">
                <a16:creationId xmlns:a16="http://schemas.microsoft.com/office/drawing/2014/main" id="{A9A738CB-087B-CC76-BEE5-6835E1E2EF9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25048" y="2518719"/>
            <a:ext cx="1107989" cy="1107989"/>
          </a:xfrm>
          <a:prstGeom prst="rect">
            <a:avLst/>
          </a:prstGeom>
        </p:spPr>
      </p:pic>
    </p:spTree>
    <p:extLst>
      <p:ext uri="{BB962C8B-B14F-4D97-AF65-F5344CB8AC3E}">
        <p14:creationId xmlns:p14="http://schemas.microsoft.com/office/powerpoint/2010/main" val="324184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10" name="Flowchart: Off-page Connector 9">
            <a:extLst>
              <a:ext uri="{FF2B5EF4-FFF2-40B4-BE49-F238E27FC236}">
                <a16:creationId xmlns:a16="http://schemas.microsoft.com/office/drawing/2014/main" id="{4567BDFA-345B-48DF-A2F1-16E53ADAE7FE}"/>
              </a:ext>
            </a:extLst>
          </p:cNvPr>
          <p:cNvSpPr/>
          <p:nvPr/>
        </p:nvSpPr>
        <p:spPr>
          <a:xfrm rot="16200000">
            <a:off x="367333" y="1312113"/>
            <a:ext cx="3499104" cy="4233770"/>
          </a:xfrm>
          <a:prstGeom prst="flowChartOffpageConnector">
            <a:avLst/>
          </a:prstGeom>
          <a:solidFill>
            <a:srgbClr val="64A7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Google Shape;79;p17"/>
          <p:cNvSpPr txBox="1">
            <a:spLocks noGrp="1"/>
          </p:cNvSpPr>
          <p:nvPr>
            <p:ph type="title"/>
          </p:nvPr>
        </p:nvSpPr>
        <p:spPr>
          <a:xfrm>
            <a:off x="439771" y="2849198"/>
            <a:ext cx="2781100" cy="1159600"/>
          </a:xfrm>
          <a:prstGeom prst="rect">
            <a:avLst/>
          </a:prstGeom>
        </p:spPr>
        <p:txBody>
          <a:bodyPr spcFirstLastPara="1" vert="horz" wrap="square" lIns="121900" tIns="121900" rIns="121900" bIns="121900" rtlCol="0" anchor="t" anchorCtr="0">
            <a:normAutofit fontScale="90000"/>
          </a:bodyPr>
          <a:lstStyle/>
          <a:p>
            <a:pPr algn="ctr"/>
            <a:r>
              <a:rPr lang="en-GB" sz="3600" b="1" dirty="0">
                <a:solidFill>
                  <a:schemeClr val="bg1"/>
                </a:solidFill>
                <a:latin typeface="Arial" panose="020B0604020202020204" pitchFamily="34" charset="0"/>
                <a:cs typeface="Arial" panose="020B0604020202020204" pitchFamily="34" charset="0"/>
              </a:rPr>
              <a:t>Class </a:t>
            </a:r>
            <a:br>
              <a:rPr lang="en-GB" sz="3600" b="1" dirty="0">
                <a:solidFill>
                  <a:schemeClr val="bg1"/>
                </a:solidFill>
                <a:latin typeface="Arial" panose="020B0604020202020204" pitchFamily="34" charset="0"/>
                <a:cs typeface="Arial" panose="020B0604020202020204" pitchFamily="34" charset="0"/>
              </a:rPr>
            </a:br>
            <a:r>
              <a:rPr lang="en-GB" sz="3600" b="1" dirty="0">
                <a:solidFill>
                  <a:schemeClr val="bg1"/>
                </a:solidFill>
                <a:latin typeface="Arial" panose="020B0604020202020204" pitchFamily="34" charset="0"/>
                <a:cs typeface="Arial" panose="020B0604020202020204" pitchFamily="34" charset="0"/>
              </a:rPr>
              <a:t>discussion</a:t>
            </a:r>
          </a:p>
        </p:txBody>
      </p:sp>
      <p:sp>
        <p:nvSpPr>
          <p:cNvPr id="7" name="TextBox 6">
            <a:extLst>
              <a:ext uri="{FF2B5EF4-FFF2-40B4-BE49-F238E27FC236}">
                <a16:creationId xmlns:a16="http://schemas.microsoft.com/office/drawing/2014/main" id="{239E7D9F-A110-4002-9520-5FF3AFFC411E}"/>
              </a:ext>
            </a:extLst>
          </p:cNvPr>
          <p:cNvSpPr txBox="1"/>
          <p:nvPr/>
        </p:nvSpPr>
        <p:spPr>
          <a:xfrm>
            <a:off x="4294448" y="2330059"/>
            <a:ext cx="6703861" cy="2097434"/>
          </a:xfrm>
          <a:prstGeom prst="rect">
            <a:avLst/>
          </a:prstGeom>
          <a:noFill/>
        </p:spPr>
        <p:txBody>
          <a:bodyPr wrap="square" rtlCol="0">
            <a:spAutoFit/>
          </a:bodyPr>
          <a:lstStyle/>
          <a:p>
            <a:pPr marL="342900" lvl="0" indent="-342900">
              <a:lnSpc>
                <a:spcPct val="110000"/>
              </a:lnSpc>
              <a:buClr>
                <a:srgbClr val="64A70B"/>
              </a:buClr>
              <a:buFont typeface="Wingdings" panose="05000000000000000000" pitchFamily="2" charset="2"/>
              <a:buChar char=""/>
            </a:pPr>
            <a:r>
              <a:rPr lang="en-GB" sz="2000" b="1" dirty="0">
                <a:effectLst/>
                <a:latin typeface="Arial" panose="020B0604020202020204" pitchFamily="34" charset="0"/>
                <a:ea typeface="Calibri" panose="020F0502020204030204" pitchFamily="34" charset="0"/>
                <a:cs typeface="Arial" panose="020B0604020202020204" pitchFamily="34" charset="0"/>
              </a:rPr>
              <a:t>What did you learn about your values through YPI?</a:t>
            </a:r>
          </a:p>
          <a:p>
            <a:pPr marL="342900" lvl="0" indent="-342900">
              <a:lnSpc>
                <a:spcPct val="110000"/>
              </a:lnSpc>
              <a:buClr>
                <a:srgbClr val="64A70B"/>
              </a:buClr>
              <a:buFont typeface="Wingdings" panose="05000000000000000000" pitchFamily="2" charset="2"/>
              <a:buChar char=""/>
            </a:pPr>
            <a:r>
              <a:rPr lang="en-GB" sz="2000" b="1" dirty="0">
                <a:effectLst/>
                <a:latin typeface="Arial" panose="020B0604020202020204" pitchFamily="34" charset="0"/>
                <a:ea typeface="Calibri" panose="020F0502020204030204" pitchFamily="34" charset="0"/>
                <a:cs typeface="Arial" panose="020B0604020202020204" pitchFamily="34" charset="0"/>
              </a:rPr>
              <a:t>What skills have you developed?</a:t>
            </a:r>
          </a:p>
          <a:p>
            <a:pPr marL="342900" lvl="0" indent="-342900">
              <a:lnSpc>
                <a:spcPct val="110000"/>
              </a:lnSpc>
              <a:buClr>
                <a:srgbClr val="64A70B"/>
              </a:buClr>
              <a:buFont typeface="Wingdings" panose="05000000000000000000" pitchFamily="2" charset="2"/>
              <a:buChar char=""/>
            </a:pPr>
            <a:r>
              <a:rPr lang="en-GB" sz="2000" b="1" dirty="0">
                <a:effectLst/>
                <a:latin typeface="Arial" panose="020B0604020202020204" pitchFamily="34" charset="0"/>
                <a:ea typeface="Calibri" panose="020F0502020204030204" pitchFamily="34" charset="0"/>
                <a:cs typeface="Arial" panose="020B0604020202020204" pitchFamily="34" charset="0"/>
              </a:rPr>
              <a:t>What did you learn about social issues? </a:t>
            </a:r>
          </a:p>
          <a:p>
            <a:pPr marL="342900" lvl="0" indent="-342900">
              <a:lnSpc>
                <a:spcPct val="110000"/>
              </a:lnSpc>
              <a:buClr>
                <a:srgbClr val="64A70B"/>
              </a:buClr>
              <a:buFont typeface="Wingdings" panose="05000000000000000000" pitchFamily="2" charset="2"/>
              <a:buChar char=""/>
            </a:pPr>
            <a:r>
              <a:rPr lang="en-GB" sz="2000" b="1" dirty="0">
                <a:effectLst/>
                <a:latin typeface="Arial" panose="020B0604020202020204" pitchFamily="34" charset="0"/>
                <a:ea typeface="Calibri" panose="020F0502020204030204" pitchFamily="34" charset="0"/>
                <a:cs typeface="Arial" panose="020B0604020202020204" pitchFamily="34" charset="0"/>
              </a:rPr>
              <a:t>Will you continue to help the charity you chose? </a:t>
            </a:r>
          </a:p>
          <a:p>
            <a:pPr marL="342900" lvl="0" indent="-342900">
              <a:lnSpc>
                <a:spcPct val="110000"/>
              </a:lnSpc>
              <a:buClr>
                <a:srgbClr val="64A70B"/>
              </a:buClr>
              <a:buFont typeface="Wingdings" panose="05000000000000000000" pitchFamily="2" charset="2"/>
              <a:buChar char=""/>
            </a:pPr>
            <a:r>
              <a:rPr lang="en-GB" sz="2000" b="1" dirty="0">
                <a:effectLst/>
                <a:latin typeface="Arial" panose="020B0604020202020204" pitchFamily="34" charset="0"/>
                <a:ea typeface="Calibri" panose="020F0502020204030204" pitchFamily="34" charset="0"/>
                <a:cs typeface="Arial" panose="020B0604020202020204" pitchFamily="34" charset="0"/>
              </a:rPr>
              <a:t>What was your greatest learning from your experience with YPI?</a:t>
            </a:r>
          </a:p>
        </p:txBody>
      </p:sp>
      <p:grpSp>
        <p:nvGrpSpPr>
          <p:cNvPr id="64" name="Group 63">
            <a:extLst>
              <a:ext uri="{FF2B5EF4-FFF2-40B4-BE49-F238E27FC236}">
                <a16:creationId xmlns:a16="http://schemas.microsoft.com/office/drawing/2014/main" id="{84E80071-045C-4B95-B33F-A2CE9A7BA2BC}"/>
              </a:ext>
            </a:extLst>
          </p:cNvPr>
          <p:cNvGrpSpPr/>
          <p:nvPr/>
        </p:nvGrpSpPr>
        <p:grpSpPr>
          <a:xfrm>
            <a:off x="9130747" y="-723830"/>
            <a:ext cx="3592113" cy="2855543"/>
            <a:chOff x="7818455" y="2113126"/>
            <a:chExt cx="3237738" cy="2631743"/>
          </a:xfrm>
          <a:solidFill>
            <a:srgbClr val="FC4C02"/>
          </a:solidFill>
        </p:grpSpPr>
        <p:pic>
          <p:nvPicPr>
            <p:cNvPr id="3" name="Graphic 2" descr="Neighborhood with solid fill">
              <a:extLst>
                <a:ext uri="{FF2B5EF4-FFF2-40B4-BE49-F238E27FC236}">
                  <a16:creationId xmlns:a16="http://schemas.microsoft.com/office/drawing/2014/main" id="{94F76C0C-2041-43B8-8938-5EBE736C643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424450" y="2113126"/>
              <a:ext cx="2631743" cy="2631743"/>
            </a:xfrm>
            <a:prstGeom prst="rect">
              <a:avLst/>
            </a:prstGeom>
          </p:spPr>
        </p:pic>
        <p:pic>
          <p:nvPicPr>
            <p:cNvPr id="12" name="Graphic 11" descr="Baby with solid fill">
              <a:extLst>
                <a:ext uri="{FF2B5EF4-FFF2-40B4-BE49-F238E27FC236}">
                  <a16:creationId xmlns:a16="http://schemas.microsoft.com/office/drawing/2014/main" id="{09465733-2678-4440-892C-6F6C361F770E}"/>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637980" y="3713350"/>
              <a:ext cx="350040" cy="350040"/>
            </a:xfrm>
            <a:prstGeom prst="rect">
              <a:avLst/>
            </a:prstGeom>
          </p:spPr>
        </p:pic>
        <p:pic>
          <p:nvPicPr>
            <p:cNvPr id="17" name="Graphic 16" descr="Mom with stroller with solid fill">
              <a:extLst>
                <a:ext uri="{FF2B5EF4-FFF2-40B4-BE49-F238E27FC236}">
                  <a16:creationId xmlns:a16="http://schemas.microsoft.com/office/drawing/2014/main" id="{FF02845F-CFD6-4D1D-852F-5497FC54FF01}"/>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979358" y="3873227"/>
              <a:ext cx="663611" cy="663611"/>
            </a:xfrm>
            <a:prstGeom prst="rect">
              <a:avLst/>
            </a:prstGeom>
          </p:spPr>
        </p:pic>
        <p:pic>
          <p:nvPicPr>
            <p:cNvPr id="27" name="Graphic 26" descr="Family with two children with solid fill">
              <a:extLst>
                <a:ext uri="{FF2B5EF4-FFF2-40B4-BE49-F238E27FC236}">
                  <a16:creationId xmlns:a16="http://schemas.microsoft.com/office/drawing/2014/main" id="{D474F914-BD60-43C6-B718-E9A5D5A72C8E}"/>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818455" y="2178121"/>
              <a:ext cx="914400" cy="914400"/>
            </a:xfrm>
            <a:prstGeom prst="rect">
              <a:avLst/>
            </a:prstGeom>
          </p:spPr>
        </p:pic>
        <p:pic>
          <p:nvPicPr>
            <p:cNvPr id="31" name="Graphic 30" descr="Two Men with solid fill">
              <a:extLst>
                <a:ext uri="{FF2B5EF4-FFF2-40B4-BE49-F238E27FC236}">
                  <a16:creationId xmlns:a16="http://schemas.microsoft.com/office/drawing/2014/main" id="{06E9E52E-8282-43DF-A413-EA1497F3FC5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858907" y="3155399"/>
              <a:ext cx="530612" cy="530612"/>
            </a:xfrm>
            <a:prstGeom prst="rect">
              <a:avLst/>
            </a:prstGeom>
          </p:spPr>
        </p:pic>
      </p:grpSp>
      <p:grpSp>
        <p:nvGrpSpPr>
          <p:cNvPr id="39" name="Group 38">
            <a:extLst>
              <a:ext uri="{FF2B5EF4-FFF2-40B4-BE49-F238E27FC236}">
                <a16:creationId xmlns:a16="http://schemas.microsoft.com/office/drawing/2014/main" id="{023DFE93-F7FD-48E5-8A24-D205E8943381}"/>
              </a:ext>
            </a:extLst>
          </p:cNvPr>
          <p:cNvGrpSpPr/>
          <p:nvPr/>
        </p:nvGrpSpPr>
        <p:grpSpPr>
          <a:xfrm>
            <a:off x="9103159" y="3784009"/>
            <a:ext cx="3598861" cy="3700420"/>
            <a:chOff x="7940704" y="1582514"/>
            <a:chExt cx="3115489" cy="3162355"/>
          </a:xfrm>
          <a:solidFill>
            <a:srgbClr val="FC4C02"/>
          </a:solidFill>
        </p:grpSpPr>
        <p:pic>
          <p:nvPicPr>
            <p:cNvPr id="40" name="Graphic 39" descr="Neighborhood with solid fill">
              <a:extLst>
                <a:ext uri="{FF2B5EF4-FFF2-40B4-BE49-F238E27FC236}">
                  <a16:creationId xmlns:a16="http://schemas.microsoft.com/office/drawing/2014/main" id="{4791C84C-D147-4F34-B33D-99804D524A2B}"/>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424450" y="2113126"/>
              <a:ext cx="2631743" cy="2631743"/>
            </a:xfrm>
            <a:prstGeom prst="rect">
              <a:avLst/>
            </a:prstGeom>
          </p:spPr>
        </p:pic>
        <p:pic>
          <p:nvPicPr>
            <p:cNvPr id="41" name="Graphic 40" descr="Woman with kid with solid fill">
              <a:extLst>
                <a:ext uri="{FF2B5EF4-FFF2-40B4-BE49-F238E27FC236}">
                  <a16:creationId xmlns:a16="http://schemas.microsoft.com/office/drawing/2014/main" id="{69657DB4-5EE6-4F05-9879-2455BFE42ECA}"/>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0294458" y="1591701"/>
              <a:ext cx="629280" cy="629280"/>
            </a:xfrm>
            <a:prstGeom prst="rect">
              <a:avLst/>
            </a:prstGeom>
          </p:spPr>
        </p:pic>
        <p:pic>
          <p:nvPicPr>
            <p:cNvPr id="44" name="Graphic 43" descr="Person in wheelchair with solid fill">
              <a:extLst>
                <a:ext uri="{FF2B5EF4-FFF2-40B4-BE49-F238E27FC236}">
                  <a16:creationId xmlns:a16="http://schemas.microsoft.com/office/drawing/2014/main" id="{788CABB8-8BD0-4A68-AA5A-41BEC99A624B}"/>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940704" y="2892737"/>
              <a:ext cx="506289" cy="506289"/>
            </a:xfrm>
            <a:prstGeom prst="rect">
              <a:avLst/>
            </a:prstGeom>
          </p:spPr>
        </p:pic>
        <p:pic>
          <p:nvPicPr>
            <p:cNvPr id="45" name="Graphic 44" descr="Man with cane with solid fill">
              <a:extLst>
                <a:ext uri="{FF2B5EF4-FFF2-40B4-BE49-F238E27FC236}">
                  <a16:creationId xmlns:a16="http://schemas.microsoft.com/office/drawing/2014/main" id="{38F46B4F-D5D9-464B-8846-07C6FB000CDE}"/>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8394736" y="2109037"/>
              <a:ext cx="570240" cy="570240"/>
            </a:xfrm>
            <a:prstGeom prst="rect">
              <a:avLst/>
            </a:prstGeom>
          </p:spPr>
        </p:pic>
        <p:pic>
          <p:nvPicPr>
            <p:cNvPr id="46" name="Graphic 45" descr="Man with baby with solid fill">
              <a:extLst>
                <a:ext uri="{FF2B5EF4-FFF2-40B4-BE49-F238E27FC236}">
                  <a16:creationId xmlns:a16="http://schemas.microsoft.com/office/drawing/2014/main" id="{0BA9C451-64AD-4382-B414-BFC34E9D3606}"/>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9046865" y="1851567"/>
              <a:ext cx="575098" cy="575098"/>
            </a:xfrm>
            <a:prstGeom prst="rect">
              <a:avLst/>
            </a:prstGeom>
          </p:spPr>
        </p:pic>
        <p:pic>
          <p:nvPicPr>
            <p:cNvPr id="48" name="Graphic 47" descr="Man with solid fill">
              <a:extLst>
                <a:ext uri="{FF2B5EF4-FFF2-40B4-BE49-F238E27FC236}">
                  <a16:creationId xmlns:a16="http://schemas.microsoft.com/office/drawing/2014/main" id="{2D906460-DE0F-4F55-A1B8-F3F772E2C5F7}"/>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9713766" y="1582514"/>
              <a:ext cx="530612" cy="530612"/>
            </a:xfrm>
            <a:prstGeom prst="rect">
              <a:avLst/>
            </a:prstGeom>
          </p:spPr>
        </p:pic>
      </p:grpSp>
      <p:pic>
        <p:nvPicPr>
          <p:cNvPr id="51" name="Graphic 50" descr="Family with two children with solid fill">
            <a:extLst>
              <a:ext uri="{FF2B5EF4-FFF2-40B4-BE49-F238E27FC236}">
                <a16:creationId xmlns:a16="http://schemas.microsoft.com/office/drawing/2014/main" id="{08EF1961-3192-410F-BFC2-A99D832C0A10}"/>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120394" y="6009945"/>
            <a:ext cx="1014482" cy="992159"/>
          </a:xfrm>
          <a:prstGeom prst="rect">
            <a:avLst/>
          </a:prstGeom>
        </p:spPr>
      </p:pic>
    </p:spTree>
    <p:extLst>
      <p:ext uri="{BB962C8B-B14F-4D97-AF65-F5344CB8AC3E}">
        <p14:creationId xmlns:p14="http://schemas.microsoft.com/office/powerpoint/2010/main" val="1102238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85A6DCE-0604-4858-8849-B11F6B795EC4}"/>
              </a:ext>
            </a:extLst>
          </p:cNvPr>
          <p:cNvSpPr/>
          <p:nvPr/>
        </p:nvSpPr>
        <p:spPr>
          <a:xfrm>
            <a:off x="5974813" y="3244334"/>
            <a:ext cx="300082" cy="369332"/>
          </a:xfrm>
          <a:prstGeom prst="rect">
            <a:avLst/>
          </a:prstGeom>
        </p:spPr>
        <p:txBody>
          <a:bodyPr wrap="none">
            <a:spAutoFit/>
          </a:bodyPr>
          <a:lstStyle/>
          <a:p>
            <a:r>
              <a:rPr lang="en-GB">
                <a:solidFill>
                  <a:srgbClr val="000000"/>
                </a:solidFill>
                <a:latin typeface="Times New Roman" panose="02020603050405020304" pitchFamily="18" charset="0"/>
              </a:rPr>
              <a:t> </a:t>
            </a:r>
            <a:r>
              <a:rPr lang="en-GB"/>
              <a:t> </a:t>
            </a:r>
          </a:p>
        </p:txBody>
      </p:sp>
      <p:sp>
        <p:nvSpPr>
          <p:cNvPr id="5" name="Title 1">
            <a:extLst>
              <a:ext uri="{FF2B5EF4-FFF2-40B4-BE49-F238E27FC236}">
                <a16:creationId xmlns:a16="http://schemas.microsoft.com/office/drawing/2014/main" id="{BA6823C0-7BF2-4BE6-BED0-43E32AE3B510}"/>
              </a:ext>
            </a:extLst>
          </p:cNvPr>
          <p:cNvSpPr>
            <a:spLocks noGrp="1"/>
          </p:cNvSpPr>
          <p:nvPr>
            <p:ph type="title"/>
          </p:nvPr>
        </p:nvSpPr>
        <p:spPr>
          <a:xfrm>
            <a:off x="269730" y="129392"/>
            <a:ext cx="11652540" cy="1189519"/>
          </a:xfrm>
        </p:spPr>
        <p:txBody>
          <a:bodyPr>
            <a:normAutofit fontScale="90000"/>
          </a:bodyPr>
          <a:lstStyle/>
          <a:p>
            <a:pPr algn="ctr"/>
            <a:r>
              <a:rPr lang="en-GB" sz="4900" b="1" u="sng" dirty="0">
                <a:latin typeface="Verdana" panose="020B0604030504040204" pitchFamily="34" charset="0"/>
                <a:ea typeface="Verdana" panose="020B0604030504040204" pitchFamily="34" charset="0"/>
                <a:cs typeface="Verdana" panose="020B0604030504040204" pitchFamily="34" charset="0"/>
              </a:rPr>
              <a:t>YPI Funding Partners for 2026/27</a:t>
            </a:r>
            <a:endParaRPr lang="en-GB" sz="3600" b="1" u="sng"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10C1F7E3-2C63-D1B4-E131-DE246A61F95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234529" y="2446885"/>
            <a:ext cx="7772400" cy="2874851"/>
          </a:xfrm>
          <a:prstGeom prst="rect">
            <a:avLst/>
          </a:prstGeom>
        </p:spPr>
      </p:pic>
      <p:sp>
        <p:nvSpPr>
          <p:cNvPr id="7" name="Oval 6">
            <a:extLst>
              <a:ext uri="{FF2B5EF4-FFF2-40B4-BE49-F238E27FC236}">
                <a16:creationId xmlns:a16="http://schemas.microsoft.com/office/drawing/2014/main" id="{CF5129C8-2393-D11D-B69C-4B2813C6E34F}"/>
              </a:ext>
            </a:extLst>
          </p:cNvPr>
          <p:cNvSpPr/>
          <p:nvPr/>
        </p:nvSpPr>
        <p:spPr>
          <a:xfrm>
            <a:off x="6129752" y="2281330"/>
            <a:ext cx="1998248" cy="172167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242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198054" y="485129"/>
            <a:ext cx="5326852" cy="1159600"/>
          </a:xfrm>
          <a:prstGeom prst="rect">
            <a:avLst/>
          </a:prstGeom>
        </p:spPr>
        <p:txBody>
          <a:bodyPr spcFirstLastPara="1" vert="horz" wrap="square" lIns="121900" tIns="121900" rIns="121900" bIns="121900" rtlCol="0" anchor="t" anchorCtr="0">
            <a:normAutofit/>
          </a:bodyPr>
          <a:lstStyle/>
          <a:p>
            <a:pPr algn="ctr"/>
            <a:r>
              <a:rPr lang="en-GB" b="1" dirty="0">
                <a:solidFill>
                  <a:srgbClr val="00ABC9"/>
                </a:solidFill>
                <a:latin typeface="Arial Black" panose="020B0A04020102020204" pitchFamily="34" charset="0"/>
              </a:rPr>
              <a:t>YPI Pathway</a:t>
            </a:r>
            <a:endParaRPr b="1" dirty="0">
              <a:solidFill>
                <a:srgbClr val="00ABC9"/>
              </a:solidFill>
              <a:latin typeface="Arial Black" panose="020B0A04020102020204" pitchFamily="34" charset="0"/>
            </a:endParaRPr>
          </a:p>
        </p:txBody>
      </p:sp>
      <p:sp>
        <p:nvSpPr>
          <p:cNvPr id="7" name="TextBox 6">
            <a:extLst>
              <a:ext uri="{FF2B5EF4-FFF2-40B4-BE49-F238E27FC236}">
                <a16:creationId xmlns:a16="http://schemas.microsoft.com/office/drawing/2014/main" id="{813D74F3-A42F-493B-AC24-77D6971B2B7D}"/>
              </a:ext>
            </a:extLst>
          </p:cNvPr>
          <p:cNvSpPr txBox="1"/>
          <p:nvPr/>
        </p:nvSpPr>
        <p:spPr>
          <a:xfrm>
            <a:off x="1328382" y="2844980"/>
            <a:ext cx="3066197" cy="1446550"/>
          </a:xfrm>
          <a:prstGeom prst="rect">
            <a:avLst/>
          </a:prstGeom>
          <a:noFill/>
        </p:spPr>
        <p:txBody>
          <a:bodyPr wrap="square">
            <a:spAutoFit/>
          </a:bodyPr>
          <a:lstStyle/>
          <a:p>
            <a:pPr algn="ctr"/>
            <a:r>
              <a:rPr lang="en-GB" sz="4400" b="1" dirty="0">
                <a:solidFill>
                  <a:schemeClr val="bg1"/>
                </a:solidFill>
              </a:rPr>
              <a:t>What is a     social issue?</a:t>
            </a:r>
          </a:p>
        </p:txBody>
      </p:sp>
      <p:sp>
        <p:nvSpPr>
          <p:cNvPr id="10" name="Flowchart: Off-page Connector 9">
            <a:extLst>
              <a:ext uri="{FF2B5EF4-FFF2-40B4-BE49-F238E27FC236}">
                <a16:creationId xmlns:a16="http://schemas.microsoft.com/office/drawing/2014/main" id="{FC1FB3E6-45CE-4608-9370-1598166781F1}"/>
              </a:ext>
            </a:extLst>
          </p:cNvPr>
          <p:cNvSpPr/>
          <p:nvPr/>
        </p:nvSpPr>
        <p:spPr>
          <a:xfrm rot="16200000">
            <a:off x="430230" y="1482726"/>
            <a:ext cx="3499104" cy="4359564"/>
          </a:xfrm>
          <a:prstGeom prst="flowChartOffpageConnector">
            <a:avLst/>
          </a:prstGeom>
          <a:solidFill>
            <a:srgbClr val="00AB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ABC9"/>
              </a:solidFill>
            </a:endParaRPr>
          </a:p>
        </p:txBody>
      </p:sp>
      <p:sp>
        <p:nvSpPr>
          <p:cNvPr id="11" name="Google Shape;79;p17">
            <a:extLst>
              <a:ext uri="{FF2B5EF4-FFF2-40B4-BE49-F238E27FC236}">
                <a16:creationId xmlns:a16="http://schemas.microsoft.com/office/drawing/2014/main" id="{9733CBD8-044A-452D-8597-95ACBC4EE5A8}"/>
              </a:ext>
            </a:extLst>
          </p:cNvPr>
          <p:cNvSpPr txBox="1">
            <a:spLocks/>
          </p:cNvSpPr>
          <p:nvPr/>
        </p:nvSpPr>
        <p:spPr>
          <a:xfrm>
            <a:off x="208478" y="2449408"/>
            <a:ext cx="3301339" cy="2426197"/>
          </a:xfrm>
          <a:prstGeom prst="rect">
            <a:avLst/>
          </a:prstGeom>
        </p:spPr>
        <p:txBody>
          <a:bodyPr spcFirstLastPara="1" vert="horz" wrap="square" lIns="121900" tIns="121900" rIns="121900" bIns="121900" rtlCol="0" anchor="t" anchorCtr="0">
            <a:normAutofit fontScale="97500"/>
          </a:bodyPr>
          <a:lstStyle>
            <a:lvl1pPr lvl="0" algn="l" defTabSz="914400" rtl="0" eaLnBrk="1" latinLnBrk="0" hangingPunct="1">
              <a:lnSpc>
                <a:spcPct val="90000"/>
              </a:lnSpc>
              <a:spcBef>
                <a:spcPts val="0"/>
              </a:spcBef>
              <a:spcAft>
                <a:spcPts val="0"/>
              </a:spcAft>
              <a:buSzPts val="2800"/>
              <a:buNone/>
              <a:defRPr sz="4400" kern="1200">
                <a:solidFill>
                  <a:schemeClr val="tx1"/>
                </a:solidFill>
                <a:latin typeface="+mj-lt"/>
                <a:ea typeface="+mj-ea"/>
                <a:cs typeface="+mj-c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r>
              <a:rPr lang="en-GB" sz="3600" b="1" dirty="0">
                <a:solidFill>
                  <a:schemeClr val="bg1"/>
                </a:solidFill>
                <a:latin typeface="Arial" panose="020B0604020202020204" pitchFamily="34" charset="0"/>
                <a:cs typeface="Arial" panose="020B0604020202020204" pitchFamily="34" charset="0"/>
              </a:rPr>
              <a:t>What are we going to do over the next 5 days?</a:t>
            </a:r>
          </a:p>
        </p:txBody>
      </p:sp>
      <p:pic>
        <p:nvPicPr>
          <p:cNvPr id="2" name="Content Placeholder 4">
            <a:extLst>
              <a:ext uri="{FF2B5EF4-FFF2-40B4-BE49-F238E27FC236}">
                <a16:creationId xmlns:a16="http://schemas.microsoft.com/office/drawing/2014/main" id="{38924DDE-9091-DA9E-E3C5-62AEDFE3138C}"/>
              </a:ext>
            </a:extLst>
          </p:cNvPr>
          <p:cNvPicPr>
            <a:picLocks noChangeAspect="1"/>
          </p:cNvPicPr>
          <p:nvPr/>
        </p:nvPicPr>
        <p:blipFill>
          <a:blip r:embed="rId3"/>
          <a:stretch>
            <a:fillRect/>
          </a:stretch>
        </p:blipFill>
        <p:spPr>
          <a:xfrm>
            <a:off x="5622020" y="66654"/>
            <a:ext cx="6203525" cy="672469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AFDC"/>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6E8657-2E2B-263E-DA93-84979A84E4B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761362" y="0"/>
            <a:ext cx="4669276" cy="6858000"/>
          </a:xfrm>
          <a:prstGeom prst="rect">
            <a:avLst/>
          </a:prstGeom>
        </p:spPr>
      </p:pic>
    </p:spTree>
    <p:extLst>
      <p:ext uri="{BB962C8B-B14F-4D97-AF65-F5344CB8AC3E}">
        <p14:creationId xmlns:p14="http://schemas.microsoft.com/office/powerpoint/2010/main" val="24727267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A9ADEB21EAA574FA3FF8AC19DA0AFCD" ma:contentTypeVersion="20" ma:contentTypeDescription="Create a new document." ma:contentTypeScope="" ma:versionID="eab534b3a85a1456e1a99cc92034e493">
  <xsd:schema xmlns:xsd="http://www.w3.org/2001/XMLSchema" xmlns:xs="http://www.w3.org/2001/XMLSchema" xmlns:p="http://schemas.microsoft.com/office/2006/metadata/properties" xmlns:ns2="c7c8e761-4760-4c84-b243-42d04cb922b9" xmlns:ns3="864d99fd-634a-4a54-8d7d-dd49d2a73571" targetNamespace="http://schemas.microsoft.com/office/2006/metadata/properties" ma:root="true" ma:fieldsID="bde8fe8ad81882ae78e544188f351406" ns2:_="" ns3:_="">
    <xsd:import namespace="c7c8e761-4760-4c84-b243-42d04cb922b9"/>
    <xsd:import namespace="864d99fd-634a-4a54-8d7d-dd49d2a7357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c8e761-4760-4c84-b243-42d04cb922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7ff8af65-9b71-4c93-a589-fdd16ee48a5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64d99fd-634a-4a54-8d7d-dd49d2a73571"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51e8e8aa-5ef1-4d1f-b2df-ecdedd37497c}" ma:internalName="TaxCatchAll" ma:showField="CatchAllData" ma:web="864d99fd-634a-4a54-8d7d-dd49d2a73571">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64d99fd-634a-4a54-8d7d-dd49d2a73571" xsi:nil="true"/>
    <lcf76f155ced4ddcb4097134ff3c332f xmlns="c7c8e761-4760-4c84-b243-42d04cb922b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5A80CEF-46F5-4846-A827-577DF8D88770}">
  <ds:schemaRefs>
    <ds:schemaRef ds:uri="http://schemas.microsoft.com/sharepoint/v3/contenttype/forms"/>
  </ds:schemaRefs>
</ds:datastoreItem>
</file>

<file path=customXml/itemProps2.xml><?xml version="1.0" encoding="utf-8"?>
<ds:datastoreItem xmlns:ds="http://schemas.openxmlformats.org/officeDocument/2006/customXml" ds:itemID="{B0B6493F-ACDE-4D16-AB26-F0B7FC23A3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c8e761-4760-4c84-b243-42d04cb922b9"/>
    <ds:schemaRef ds:uri="864d99fd-634a-4a54-8d7d-dd49d2a7357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1CAA42F-ACC1-4466-947B-AE7E43584CAE}">
  <ds:schemaRefs>
    <ds:schemaRef ds:uri="http://schemas.microsoft.com/office/2006/documentManagement/types"/>
    <ds:schemaRef ds:uri="http://schemas.microsoft.com/office/2006/metadata/properties"/>
    <ds:schemaRef ds:uri="http://purl.org/dc/dcmitype/"/>
    <ds:schemaRef ds:uri="http://schemas.microsoft.com/office/infopath/2007/PartnerControls"/>
    <ds:schemaRef ds:uri="http://schemas.openxmlformats.org/package/2006/metadata/core-properties"/>
    <ds:schemaRef ds:uri="http://purl.org/dc/terms/"/>
    <ds:schemaRef ds:uri="http://www.w3.org/XML/1998/namespace"/>
    <ds:schemaRef ds:uri="25e5815c-409e-408f-920b-0c4b8b496e00"/>
    <ds:schemaRef ds:uri="1297356d-3a12-42ac-9b63-d54ebe4f3fe3"/>
    <ds:schemaRef ds:uri="http://purl.org/dc/elements/1.1/"/>
    <ds:schemaRef ds:uri="864d99fd-634a-4a54-8d7d-dd49d2a73571"/>
    <ds:schemaRef ds:uri="c7c8e761-4760-4c84-b243-42d04cb922b9"/>
  </ds:schemaRefs>
</ds:datastoreItem>
</file>

<file path=docProps/app.xml><?xml version="1.0" encoding="utf-8"?>
<Properties xmlns="http://schemas.openxmlformats.org/officeDocument/2006/extended-properties" xmlns:vt="http://schemas.openxmlformats.org/officeDocument/2006/docPropsVTypes">
  <TotalTime>2954</TotalTime>
  <Words>2446</Words>
  <Application>Microsoft Office PowerPoint</Application>
  <PresentationFormat>Widescreen</PresentationFormat>
  <Paragraphs>421</Paragraphs>
  <Slides>61</Slides>
  <Notes>26</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61</vt:i4>
      </vt:variant>
    </vt:vector>
  </HeadingPairs>
  <TitlesOfParts>
    <vt:vector size="79" baseType="lpstr">
      <vt:lpstr>Agenda-Bold</vt:lpstr>
      <vt:lpstr>Agenda-Light</vt:lpstr>
      <vt:lpstr>Agenda-Medium</vt:lpstr>
      <vt:lpstr>Arial</vt:lpstr>
      <vt:lpstr>Arial Black</vt:lpstr>
      <vt:lpstr>Bahnschrift SemiBold</vt:lpstr>
      <vt:lpstr>Bahnschrift SemiBold Condensed</vt:lpstr>
      <vt:lpstr>Bahnschrift SemiLight</vt:lpstr>
      <vt:lpstr>Calibri</vt:lpstr>
      <vt:lpstr>Calibri Light</vt:lpstr>
      <vt:lpstr>Century Gothic</vt:lpstr>
      <vt:lpstr>Corbel</vt:lpstr>
      <vt:lpstr>Courier New</vt:lpstr>
      <vt:lpstr>Times New Roman</vt:lpstr>
      <vt:lpstr>Verdana</vt:lpstr>
      <vt:lpstr>Wingdings</vt:lpstr>
      <vt:lpstr>Office Theme</vt:lpstr>
      <vt:lpstr>1_Office Theme</vt:lpstr>
      <vt:lpstr>PowerPoint Presentation</vt:lpstr>
      <vt:lpstr>What is the Youth and Philanthropy Initiative?</vt:lpstr>
      <vt:lpstr>What is the Youth Philanthropic Initiative?</vt:lpstr>
      <vt:lpstr>PowerPoint Presentation</vt:lpstr>
      <vt:lpstr>PowerPoint Presentation</vt:lpstr>
      <vt:lpstr>What is Philanthropy?</vt:lpstr>
      <vt:lpstr>YPI Funding Partners for 2026/27</vt:lpstr>
      <vt:lpstr>YPI Pathway</vt:lpstr>
      <vt:lpstr>PowerPoint Presentation</vt:lpstr>
      <vt:lpstr>PowerPoint Presentation</vt:lpstr>
      <vt:lpstr>PowerPoint Presentation</vt:lpstr>
      <vt:lpstr>Through YPI you will:</vt:lpstr>
      <vt:lpstr>Through YPI you will: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Think, Pair, Share</vt:lpstr>
      <vt:lpstr>Social issues</vt:lpstr>
      <vt:lpstr>Class  Discussion</vt:lpstr>
      <vt:lpstr>Class Discussion</vt:lpstr>
      <vt:lpstr>PowerPoint Presentation</vt:lpstr>
      <vt:lpstr>PowerPoint Presentation</vt:lpstr>
      <vt:lpstr>Class  Discussion</vt:lpstr>
      <vt:lpstr>Task 2 – In groups, decide which social issue you want to focus on.</vt:lpstr>
      <vt:lpstr>Task 3 – Now you should begin to research your social issue as a group</vt:lpstr>
      <vt:lpstr>PowerPoint Presentation</vt:lpstr>
      <vt:lpstr>PowerPoint Presentation</vt:lpstr>
      <vt:lpstr>PowerPoint Presentation</vt:lpstr>
      <vt:lpstr>Activity </vt:lpstr>
      <vt:lpstr>PowerPoint Presentation</vt:lpstr>
      <vt:lpstr>Class  Discussion</vt:lpstr>
      <vt:lpstr>Task 5</vt:lpstr>
      <vt:lpstr>Task 6 – Research your charity</vt:lpstr>
      <vt:lpstr>PowerPoint Presentation</vt:lpstr>
      <vt:lpstr>PowerPoint Presentation</vt:lpstr>
      <vt:lpstr>PowerPoint Presentation</vt:lpstr>
      <vt:lpstr>PowerPoint Presentation</vt:lpstr>
      <vt:lpstr>Step 1</vt:lpstr>
      <vt:lpstr>Step 2 </vt:lpstr>
      <vt:lpstr>Step 3</vt:lpstr>
      <vt:lpstr>Class  Discussion</vt:lpstr>
      <vt:lpstr>What information do you need to find out? </vt:lpstr>
      <vt:lpstr>PowerPoint Presentation</vt:lpstr>
      <vt:lpstr>PowerPoint Presentation</vt:lpstr>
      <vt:lpstr>PowerPoint Presentation</vt:lpstr>
      <vt:lpstr>PowerPoint Presentation</vt:lpstr>
      <vt:lpstr>PowerPoint Presentation</vt:lpstr>
      <vt:lpstr>Class  discussion</vt:lpstr>
      <vt:lpstr>Team discussion</vt:lpstr>
      <vt:lpstr>PowerPoint Presentation</vt:lpstr>
      <vt:lpstr>PowerPoint Presentation</vt:lpstr>
      <vt:lpstr>When presenting</vt:lpstr>
      <vt:lpstr>PowerPoint Presentation</vt:lpstr>
      <vt:lpstr>PowerPoint Presentation</vt:lpstr>
      <vt:lpstr>PowerPoint Presentation</vt:lpstr>
      <vt:lpstr>Class  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Gayle Duffus</dc:creator>
  <cp:lastModifiedBy>Nicola Henderson Michie</cp:lastModifiedBy>
  <cp:revision>57</cp:revision>
  <dcterms:created xsi:type="dcterms:W3CDTF">2022-05-03T20:00:21Z</dcterms:created>
  <dcterms:modified xsi:type="dcterms:W3CDTF">2026-08-14T09:39:00Z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0x0101000A9ADEB21EAA574FA3FF8AC19DA0AFCD</vt:lpwstr>
  </property>
</Properties>
</file>